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07"/>
  </p:notesMasterIdLst>
  <p:handoutMasterIdLst>
    <p:handoutMasterId r:id="rId208"/>
  </p:handoutMasterIdLst>
  <p:sldIdLst>
    <p:sldId id="256" r:id="rId2"/>
    <p:sldId id="385" r:id="rId3"/>
    <p:sldId id="311" r:id="rId4"/>
    <p:sldId id="317" r:id="rId5"/>
    <p:sldId id="531" r:id="rId6"/>
    <p:sldId id="391" r:id="rId7"/>
    <p:sldId id="392" r:id="rId8"/>
    <p:sldId id="394" r:id="rId9"/>
    <p:sldId id="393" r:id="rId10"/>
    <p:sldId id="404" r:id="rId11"/>
    <p:sldId id="395" r:id="rId12"/>
    <p:sldId id="396" r:id="rId13"/>
    <p:sldId id="405" r:id="rId14"/>
    <p:sldId id="399" r:id="rId15"/>
    <p:sldId id="398" r:id="rId16"/>
    <p:sldId id="400" r:id="rId17"/>
    <p:sldId id="336" r:id="rId18"/>
    <p:sldId id="530" r:id="rId19"/>
    <p:sldId id="337" r:id="rId20"/>
    <p:sldId id="403" r:id="rId21"/>
    <p:sldId id="402" r:id="rId22"/>
    <p:sldId id="401" r:id="rId23"/>
    <p:sldId id="408" r:id="rId24"/>
    <p:sldId id="406" r:id="rId25"/>
    <p:sldId id="420" r:id="rId26"/>
    <p:sldId id="407" r:id="rId27"/>
    <p:sldId id="409" r:id="rId28"/>
    <p:sldId id="413" r:id="rId29"/>
    <p:sldId id="411" r:id="rId30"/>
    <p:sldId id="412" r:id="rId31"/>
    <p:sldId id="343" r:id="rId32"/>
    <p:sldId id="532" r:id="rId33"/>
    <p:sldId id="410" r:id="rId34"/>
    <p:sldId id="414" r:id="rId35"/>
    <p:sldId id="415" r:id="rId36"/>
    <p:sldId id="419" r:id="rId37"/>
    <p:sldId id="421" r:id="rId38"/>
    <p:sldId id="422" r:id="rId39"/>
    <p:sldId id="423" r:id="rId40"/>
    <p:sldId id="424" r:id="rId41"/>
    <p:sldId id="417" r:id="rId42"/>
    <p:sldId id="418" r:id="rId43"/>
    <p:sldId id="433" r:id="rId44"/>
    <p:sldId id="533" r:id="rId45"/>
    <p:sldId id="434" r:id="rId46"/>
    <p:sldId id="435" r:id="rId47"/>
    <p:sldId id="436" r:id="rId48"/>
    <p:sldId id="437" r:id="rId49"/>
    <p:sldId id="444" r:id="rId50"/>
    <p:sldId id="438" r:id="rId51"/>
    <p:sldId id="445" r:id="rId52"/>
    <p:sldId id="446" r:id="rId53"/>
    <p:sldId id="447" r:id="rId54"/>
    <p:sldId id="448" r:id="rId55"/>
    <p:sldId id="449" r:id="rId56"/>
    <p:sldId id="416" r:id="rId57"/>
    <p:sldId id="534" r:id="rId58"/>
    <p:sldId id="426" r:id="rId59"/>
    <p:sldId id="425" r:id="rId60"/>
    <p:sldId id="428" r:id="rId61"/>
    <p:sldId id="429" r:id="rId62"/>
    <p:sldId id="427" r:id="rId63"/>
    <p:sldId id="430" r:id="rId64"/>
    <p:sldId id="432" r:id="rId65"/>
    <p:sldId id="431" r:id="rId66"/>
    <p:sldId id="342" r:id="rId67"/>
    <p:sldId id="328" r:id="rId68"/>
    <p:sldId id="535" r:id="rId69"/>
    <p:sldId id="440" r:id="rId70"/>
    <p:sldId id="442" r:id="rId71"/>
    <p:sldId id="441" r:id="rId72"/>
    <p:sldId id="439" r:id="rId73"/>
    <p:sldId id="458" r:id="rId74"/>
    <p:sldId id="348" r:id="rId75"/>
    <p:sldId id="443" r:id="rId76"/>
    <p:sldId id="349" r:id="rId77"/>
    <p:sldId id="452" r:id="rId78"/>
    <p:sldId id="453" r:id="rId79"/>
    <p:sldId id="451" r:id="rId80"/>
    <p:sldId id="450" r:id="rId81"/>
    <p:sldId id="456" r:id="rId82"/>
    <p:sldId id="459" r:id="rId83"/>
    <p:sldId id="460" r:id="rId84"/>
    <p:sldId id="461" r:id="rId85"/>
    <p:sldId id="454" r:id="rId86"/>
    <p:sldId id="455" r:id="rId87"/>
    <p:sldId id="350" r:id="rId88"/>
    <p:sldId id="462" r:id="rId89"/>
    <p:sldId id="463" r:id="rId90"/>
    <p:sldId id="464" r:id="rId91"/>
    <p:sldId id="351" r:id="rId92"/>
    <p:sldId id="465" r:id="rId93"/>
    <p:sldId id="479" r:id="rId94"/>
    <p:sldId id="352" r:id="rId95"/>
    <p:sldId id="536" r:id="rId96"/>
    <p:sldId id="470" r:id="rId97"/>
    <p:sldId id="471" r:id="rId98"/>
    <p:sldId id="472" r:id="rId99"/>
    <p:sldId id="353" r:id="rId100"/>
    <p:sldId id="354" r:id="rId101"/>
    <p:sldId id="355" r:id="rId102"/>
    <p:sldId id="356" r:id="rId103"/>
    <p:sldId id="537" r:id="rId104"/>
    <p:sldId id="480" r:id="rId105"/>
    <p:sldId id="358" r:id="rId106"/>
    <p:sldId id="357" r:id="rId107"/>
    <p:sldId id="359" r:id="rId108"/>
    <p:sldId id="360" r:id="rId109"/>
    <p:sldId id="538" r:id="rId110"/>
    <p:sldId id="361" r:id="rId111"/>
    <p:sldId id="466" r:id="rId112"/>
    <p:sldId id="362" r:id="rId113"/>
    <p:sldId id="363" r:id="rId114"/>
    <p:sldId id="365" r:id="rId115"/>
    <p:sldId id="364" r:id="rId116"/>
    <p:sldId id="467" r:id="rId117"/>
    <p:sldId id="468" r:id="rId118"/>
    <p:sldId id="469" r:id="rId119"/>
    <p:sldId id="366" r:id="rId120"/>
    <p:sldId id="473" r:id="rId121"/>
    <p:sldId id="539" r:id="rId122"/>
    <p:sldId id="474" r:id="rId123"/>
    <p:sldId id="367" r:id="rId124"/>
    <p:sldId id="476" r:id="rId125"/>
    <p:sldId id="477" r:id="rId126"/>
    <p:sldId id="478" r:id="rId127"/>
    <p:sldId id="481" r:id="rId128"/>
    <p:sldId id="482" r:id="rId129"/>
    <p:sldId id="368" r:id="rId130"/>
    <p:sldId id="540" r:id="rId131"/>
    <p:sldId id="483" r:id="rId132"/>
    <p:sldId id="484" r:id="rId133"/>
    <p:sldId id="485" r:id="rId134"/>
    <p:sldId id="486" r:id="rId135"/>
    <p:sldId id="487" r:id="rId136"/>
    <p:sldId id="369" r:id="rId137"/>
    <p:sldId id="541" r:id="rId138"/>
    <p:sldId id="370" r:id="rId139"/>
    <p:sldId id="371" r:id="rId140"/>
    <p:sldId id="372" r:id="rId141"/>
    <p:sldId id="373" r:id="rId142"/>
    <p:sldId id="489" r:id="rId143"/>
    <p:sldId id="488" r:id="rId144"/>
    <p:sldId id="490" r:id="rId145"/>
    <p:sldId id="491" r:id="rId146"/>
    <p:sldId id="492" r:id="rId147"/>
    <p:sldId id="494" r:id="rId148"/>
    <p:sldId id="500" r:id="rId149"/>
    <p:sldId id="493" r:id="rId150"/>
    <p:sldId id="495" r:id="rId151"/>
    <p:sldId id="496" r:id="rId152"/>
    <p:sldId id="497" r:id="rId153"/>
    <p:sldId id="498" r:id="rId154"/>
    <p:sldId id="499" r:id="rId155"/>
    <p:sldId id="374" r:id="rId156"/>
    <p:sldId id="542" r:id="rId157"/>
    <p:sldId id="375" r:id="rId158"/>
    <p:sldId id="376" r:id="rId159"/>
    <p:sldId id="501" r:id="rId160"/>
    <p:sldId id="377" r:id="rId161"/>
    <p:sldId id="378" r:id="rId162"/>
    <p:sldId id="379" r:id="rId163"/>
    <p:sldId id="543" r:id="rId164"/>
    <p:sldId id="502" r:id="rId165"/>
    <p:sldId id="503" r:id="rId166"/>
    <p:sldId id="504" r:id="rId167"/>
    <p:sldId id="505" r:id="rId168"/>
    <p:sldId id="506" r:id="rId169"/>
    <p:sldId id="507" r:id="rId170"/>
    <p:sldId id="508" r:id="rId171"/>
    <p:sldId id="509" r:id="rId172"/>
    <p:sldId id="510" r:id="rId173"/>
    <p:sldId id="511" r:id="rId174"/>
    <p:sldId id="513" r:id="rId175"/>
    <p:sldId id="512" r:id="rId176"/>
    <p:sldId id="514" r:id="rId177"/>
    <p:sldId id="515" r:id="rId178"/>
    <p:sldId id="516" r:id="rId179"/>
    <p:sldId id="380" r:id="rId180"/>
    <p:sldId id="544" r:id="rId181"/>
    <p:sldId id="517" r:id="rId182"/>
    <p:sldId id="518" r:id="rId183"/>
    <p:sldId id="519" r:id="rId184"/>
    <p:sldId id="520" r:id="rId185"/>
    <p:sldId id="521" r:id="rId186"/>
    <p:sldId id="522" r:id="rId187"/>
    <p:sldId id="523" r:id="rId188"/>
    <p:sldId id="524" r:id="rId189"/>
    <p:sldId id="381" r:id="rId190"/>
    <p:sldId id="545" r:id="rId191"/>
    <p:sldId id="525" r:id="rId192"/>
    <p:sldId id="526" r:id="rId193"/>
    <p:sldId id="527" r:id="rId194"/>
    <p:sldId id="528" r:id="rId195"/>
    <p:sldId id="529" r:id="rId196"/>
    <p:sldId id="382" r:id="rId197"/>
    <p:sldId id="546" r:id="rId198"/>
    <p:sldId id="384" r:id="rId199"/>
    <p:sldId id="383" r:id="rId200"/>
    <p:sldId id="386" r:id="rId201"/>
    <p:sldId id="387" r:id="rId202"/>
    <p:sldId id="388" r:id="rId203"/>
    <p:sldId id="389" r:id="rId204"/>
    <p:sldId id="335" r:id="rId205"/>
    <p:sldId id="390" r:id="rId20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9" autoAdjust="0"/>
    <p:restoredTop sz="93826" autoAdjust="0"/>
  </p:normalViewPr>
  <p:slideViewPr>
    <p:cSldViewPr>
      <p:cViewPr varScale="1">
        <p:scale>
          <a:sx n="63" d="100"/>
          <a:sy n="63" d="100"/>
        </p:scale>
        <p:origin x="16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2663" y="-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6C4A1C3-26C7-4A09-8D0B-11DC5270AD83}" type="datetimeFigureOut">
              <a:rPr lang="zh-CN" altLang="en-US"/>
              <a:pPr>
                <a:defRPr/>
              </a:pPr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B717667-F86E-41DD-BE20-627E7CA4C4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9FA5CE4-A053-4D39-8C1B-8D461C961886}" type="datetimeFigureOut">
              <a:rPr lang="zh-CN" altLang="en-US"/>
              <a:pPr>
                <a:defRPr/>
              </a:pPr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7F214B2-9B98-4641-8B86-4EBA3885A1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9F20E1-68FE-4AB6-9B39-5FA581ACB01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zh-CN" altLang="en-US"/>
          </a:p>
        </p:txBody>
      </p:sp>
      <p:sp>
        <p:nvSpPr>
          <p:cNvPr id="54277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2139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9370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38944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0100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8479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02090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19053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0118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78083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65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55835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7809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9705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3495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282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5812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00655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0733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389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80753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94120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80883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09740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55888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48634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40573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6453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85914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3869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76713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02809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85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4980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4508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24608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547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26592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42720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82932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38617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618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20368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25234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2521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50342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0363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84243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47852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3595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8323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264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5124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7712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0367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34208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0340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48282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04108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86301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21939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64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41140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28466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5835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73069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3035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79609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2220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23173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062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56268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01882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93013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21519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23591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0000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5794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9F20E1-68FE-4AB6-9B39-5FA581ACB01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CN" altLang="en-US"/>
          </a:p>
        </p:txBody>
      </p:sp>
      <p:sp>
        <p:nvSpPr>
          <p:cNvPr id="54277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91818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513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075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650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38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527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14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540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202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60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95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208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657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302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906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443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811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465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0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9790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646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612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7581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516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2031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173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538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8828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516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0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4921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7376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2921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847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3129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05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0850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3851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3192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5199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744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6694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1802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3399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1501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2471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385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1255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4634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8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793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1801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4165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018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9630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4261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2013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5569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682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37134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262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2122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429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8283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30810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1152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4097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8885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026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267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934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326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258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8930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8089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2912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2AA59-78FD-4470-8E5D-5B0066486475}" type="datetime1">
              <a:rPr lang="zh-CN" altLang="en-US"/>
              <a:pPr>
                <a:defRPr/>
              </a:pPr>
              <a:t>2023/3/31</a:t>
            </a:fld>
            <a:endParaRPr lang="zh-CN" altLang="en-US"/>
          </a:p>
        </p:txBody>
      </p:sp>
      <p:sp>
        <p:nvSpPr>
          <p:cNvPr id="5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err="1"/>
              <a:t>Linux+Shell</a:t>
            </a:r>
            <a:r>
              <a:rPr lang="zh-CN" altLang="en-US" dirty="0"/>
              <a:t>基础</a:t>
            </a:r>
          </a:p>
        </p:txBody>
      </p:sp>
      <p:sp>
        <p:nvSpPr>
          <p:cNvPr id="6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21F33-538D-4728-990C-A8B714BBA0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1FE07-31FF-4706-B08C-65D202C3B8C8}" type="datetime1">
              <a:rPr lang="zh-CN" altLang="en-US"/>
              <a:pPr>
                <a:defRPr/>
              </a:pPr>
              <a:t>2023/3/31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err="1"/>
              <a:t>Linux+Shell</a:t>
            </a:r>
            <a:r>
              <a:rPr lang="zh-CN" altLang="en-US" dirty="0"/>
              <a:t>基础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F227A-728E-467B-B6A0-2EA9DEA121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205CE-96BE-45E2-B895-DA677AB619E6}" type="datetime1">
              <a:rPr lang="zh-CN" altLang="en-US"/>
              <a:pPr>
                <a:defRPr/>
              </a:pPr>
              <a:t>2023/3/31</a:t>
            </a:fld>
            <a:endParaRPr lang="zh-CN" altLang="en-US"/>
          </a:p>
        </p:txBody>
      </p:sp>
      <p:sp>
        <p:nvSpPr>
          <p:cNvPr id="4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err="1"/>
              <a:t>Linux+Shell</a:t>
            </a:r>
            <a:r>
              <a:rPr lang="zh-CN" altLang="en-US" dirty="0"/>
              <a:t>基础</a:t>
            </a:r>
          </a:p>
        </p:txBody>
      </p:sp>
      <p:sp>
        <p:nvSpPr>
          <p:cNvPr id="5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56C29-633D-438A-8789-810AB06DB7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C0E22-398F-4CCC-A9F1-6082FF5B5B4E}" type="datetime1">
              <a:rPr lang="zh-CN" altLang="en-US"/>
              <a:pPr>
                <a:defRPr/>
              </a:pPr>
              <a:t>2023/3/31</a:t>
            </a:fld>
            <a:endParaRPr lang="zh-CN" altLang="en-US"/>
          </a:p>
        </p:txBody>
      </p:sp>
      <p:sp>
        <p:nvSpPr>
          <p:cNvPr id="4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91138-8369-43D9-8A35-643BE7E84A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28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29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869E4F4-A98C-45CE-BD62-39334D906E50}" type="datetime1">
              <a:rPr lang="zh-CN" altLang="en-US"/>
              <a:pPr>
                <a:defRPr/>
              </a:pPr>
              <a:t>2023/3/31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/>
              <a:t>Python</a:t>
            </a:r>
            <a:r>
              <a:rPr lang="zh-CN" altLang="en-US" dirty="0"/>
              <a:t>入门到人工智能实战</a:t>
            </a: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876026-86DB-4795-BA64-05AD334303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grpSp>
        <p:nvGrpSpPr>
          <p:cNvPr id="1033" name="组合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39" r:id="rId2"/>
    <p:sldLayoutId id="2147483842" r:id="rId3"/>
    <p:sldLayoutId id="2147483843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Wumg3000/feiguyunai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gif"/><Relationship Id="rId5" Type="http://schemas.openxmlformats.org/officeDocument/2006/relationships/image" Target="../media/image84.gif"/><Relationship Id="rId4" Type="http://schemas.openxmlformats.org/officeDocument/2006/relationships/image" Target="../media/image83.gi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gif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5720" y="642918"/>
            <a:ext cx="8358246" cy="1357322"/>
          </a:xfrm>
          <a:solidFill>
            <a:schemeClr val="accent5">
              <a:lumMod val="75000"/>
            </a:schemeClr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tx1"/>
                </a:solidFill>
              </a:rPr>
              <a:t>《Python</a:t>
            </a:r>
            <a:r>
              <a:rPr lang="zh-CN" altLang="en-US" sz="3600" dirty="0">
                <a:solidFill>
                  <a:schemeClr val="tx1"/>
                </a:solidFill>
              </a:rPr>
              <a:t>入门到人工智能实战</a:t>
            </a:r>
            <a:r>
              <a:rPr lang="en-US" altLang="zh-CN" sz="3600" dirty="0">
                <a:solidFill>
                  <a:schemeClr val="tx1"/>
                </a:solidFill>
              </a:rPr>
              <a:t>》</a:t>
            </a:r>
            <a:br>
              <a:rPr lang="en-US" altLang="zh-CN" sz="3600" dirty="0">
                <a:solidFill>
                  <a:schemeClr val="tx1"/>
                </a:solidFill>
              </a:rPr>
            </a:br>
            <a:r>
              <a:rPr lang="en-US" altLang="zh-CN" sz="3600" dirty="0">
                <a:solidFill>
                  <a:schemeClr val="tx1"/>
                </a:solidFill>
              </a:rPr>
              <a:t>                                      </a:t>
            </a:r>
            <a:r>
              <a:rPr lang="zh-CN" altLang="en-US" sz="2800" dirty="0">
                <a:solidFill>
                  <a:schemeClr val="tx1"/>
                </a:solidFill>
              </a:rPr>
              <a:t>各章导读</a:t>
            </a:r>
          </a:p>
        </p:txBody>
      </p:sp>
      <p:sp>
        <p:nvSpPr>
          <p:cNvPr id="6" name="副标题 2"/>
          <p:cNvSpPr txBox="1">
            <a:spLocks/>
          </p:cNvSpPr>
          <p:nvPr/>
        </p:nvSpPr>
        <p:spPr bwMode="auto">
          <a:xfrm>
            <a:off x="4586040" y="3284984"/>
            <a:ext cx="450644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18288" bIns="45720" numCol="1" anchor="t" anchorCtr="0" compatLnSpc="1">
            <a:prstTxWarp prst="textNoShape">
              <a:avLst/>
            </a:prstTxWarp>
          </a:bodyPr>
          <a:lstStyle/>
          <a:p>
            <a:pPr lvl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本书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QQ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交流群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 </a:t>
            </a:r>
            <a:r>
              <a:rPr lang="en-US" altLang="en-US" dirty="0">
                <a:solidFill>
                  <a:schemeClr val="bg1"/>
                </a:solidFill>
                <a:latin typeface="+mn-ea"/>
                <a:ea typeface="+mn-ea"/>
              </a:rPr>
              <a:t>717194942</a:t>
            </a:r>
          </a:p>
          <a:p>
            <a:pPr lvl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代码及数据下载：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  <a:p>
            <a:pPr lvl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https://github.com/Wumg3000/feiguyunai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  <a:p>
            <a:pPr lvl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http://www.feiguyunai.com</a:t>
            </a:r>
          </a:p>
          <a:p>
            <a:pPr lvl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  <a:p>
            <a:pPr lvl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电子文档：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  <a:p>
            <a:pPr lvl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http://www.feiguyunai.com/</a:t>
            </a:r>
          </a:p>
          <a:p>
            <a:pPr lvl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2000240"/>
            <a:ext cx="3816424" cy="45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直接连接符 7"/>
          <p:cNvCxnSpPr/>
          <p:nvPr/>
        </p:nvCxnSpPr>
        <p:spPr>
          <a:xfrm>
            <a:off x="4643438" y="1785926"/>
            <a:ext cx="100013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</a:t>
            </a:fld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577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试运行</a:t>
            </a:r>
            <a:r>
              <a:rPr lang="en-US" altLang="zh-CN" dirty="0"/>
              <a:t>python</a:t>
            </a:r>
          </a:p>
          <a:p>
            <a:pPr lvl="1"/>
            <a:r>
              <a:rPr lang="zh-CN" altLang="en-US" sz="2600" dirty="0"/>
              <a:t>点击</a:t>
            </a:r>
            <a:r>
              <a:rPr lang="en-US" altLang="zh-CN" sz="2600" dirty="0"/>
              <a:t>new</a:t>
            </a:r>
            <a:r>
              <a:rPr lang="zh-CN" altLang="en-US" sz="2600" dirty="0"/>
              <a:t>，创建一个</a:t>
            </a:r>
            <a:r>
              <a:rPr lang="en-US" altLang="zh-CN" sz="2600" dirty="0" err="1"/>
              <a:t>ipynb</a:t>
            </a:r>
            <a:r>
              <a:rPr lang="zh-CN" altLang="en-US" sz="2600" dirty="0"/>
              <a:t>文件</a:t>
            </a:r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r>
              <a:rPr lang="zh-CN" altLang="en-US" sz="2700" dirty="0"/>
              <a:t>修改</a:t>
            </a:r>
            <a:r>
              <a:rPr lang="en-US" altLang="zh-CN" sz="2700" dirty="0"/>
              <a:t>python</a:t>
            </a:r>
            <a:r>
              <a:rPr lang="zh-CN" altLang="en-US" sz="2700" dirty="0"/>
              <a:t>文件名称</a:t>
            </a:r>
            <a:endParaRPr lang="en-US" altLang="zh-CN" sz="2300" dirty="0"/>
          </a:p>
          <a:p>
            <a:pPr lvl="1"/>
            <a:endParaRPr lang="en-US" altLang="zh-CN" sz="2600" dirty="0"/>
          </a:p>
          <a:p>
            <a:pPr lvl="2"/>
            <a:endParaRPr lang="en-US" altLang="zh-CN" sz="2600" dirty="0"/>
          </a:p>
          <a:p>
            <a:pPr lvl="2"/>
            <a:endParaRPr lang="zh-CN" altLang="en-US" sz="26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6A8FC2-0FF4-40FB-1872-32268667A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08" y="4365104"/>
            <a:ext cx="6590828" cy="20625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90BB32-1602-C71B-96CE-3F8272F67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46" y="2348880"/>
            <a:ext cx="642481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4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7</a:t>
            </a:r>
            <a:r>
              <a:rPr lang="zh-CN" altLang="en-US" sz="5400" dirty="0"/>
              <a:t>章 面向对象编程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100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实例</a:t>
            </a: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400" dirty="0"/>
              <a:t>类、类的所有方法以及类变量在内存中只有一份，所有的实例共享它们</a:t>
            </a:r>
            <a:endParaRPr lang="en-US" altLang="zh-CN" sz="2400" dirty="0"/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400" dirty="0"/>
              <a:t>创建实例时，实例中除了封装诸如</a:t>
            </a:r>
            <a:r>
              <a:rPr lang="en-US" altLang="zh-CN" sz="2400" dirty="0"/>
              <a:t>name</a:t>
            </a:r>
            <a:r>
              <a:rPr lang="zh-CN" altLang="en-US" sz="2400" dirty="0"/>
              <a:t>和</a:t>
            </a:r>
            <a:r>
              <a:rPr lang="en-US" altLang="zh-CN" sz="2400" dirty="0"/>
              <a:t>age</a:t>
            </a:r>
            <a:r>
              <a:rPr lang="zh-CN" altLang="en-US" sz="2400" dirty="0"/>
              <a:t>的实例变量之外，还会保存一个类对象指针，该值指向实例所属的类的地址，如下图：</a:t>
            </a:r>
            <a:endParaRPr lang="en-US" altLang="zh-CN" sz="2400" dirty="0"/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image.png-73kB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3929066"/>
            <a:ext cx="650085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7</a:t>
            </a:r>
            <a:r>
              <a:rPr lang="zh-CN" altLang="en-US" sz="5400" dirty="0"/>
              <a:t>章 面向对象编程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101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包与模块</a:t>
            </a: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400" dirty="0"/>
              <a:t>包可以理解为就是文件夹，只不过在该文件下，处理模块之外，必须有一个</a:t>
            </a:r>
            <a:r>
              <a:rPr lang="en-US" sz="2400" dirty="0"/>
              <a:t>__</a:t>
            </a:r>
            <a:r>
              <a:rPr lang="en-US" sz="2400" dirty="0" err="1"/>
              <a:t>init__.py</a:t>
            </a:r>
            <a:r>
              <a:rPr lang="zh-CN" altLang="en-US" sz="2400" dirty="0"/>
              <a:t>的文件。</a:t>
            </a:r>
            <a:endParaRPr lang="en-US" altLang="zh-CN" sz="2400" dirty="0"/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400" dirty="0"/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2945" name="Object 1"/>
          <p:cNvGraphicFramePr>
            <a:graphicFrameLocks noChangeAspect="1"/>
          </p:cNvGraphicFramePr>
          <p:nvPr/>
        </p:nvGraphicFramePr>
        <p:xfrm>
          <a:off x="1500166" y="1928802"/>
          <a:ext cx="4357718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870742" imgH="1888526" progId="Visio.Drawing.11">
                  <p:embed/>
                </p:oleObj>
              </mc:Choice>
              <mc:Fallback>
                <p:oleObj name="Visio" r:id="rId3" imgW="1870742" imgH="1888526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66" y="1928802"/>
                        <a:ext cx="4357718" cy="153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0166" y="4286255"/>
            <a:ext cx="4695825" cy="2071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251520" y="2606675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8</a:t>
            </a:r>
            <a:r>
              <a:rPr lang="zh-CN" altLang="en-US" sz="5400" dirty="0"/>
              <a:t>章 文件与异常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8</a:t>
            </a:r>
            <a:r>
              <a:rPr lang="zh-CN" altLang="en-US" sz="5400" dirty="0"/>
              <a:t>章 文件与异常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读写文件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读文件一般格式</a:t>
            </a: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lang="en-US" sz="2400" b="1" dirty="0"/>
              <a:t>    with</a:t>
            </a:r>
            <a:r>
              <a:rPr lang="en-US" sz="2400" dirty="0"/>
              <a:t> open('/path/to/file', 'r') </a:t>
            </a:r>
            <a:r>
              <a:rPr lang="en-US" sz="2400" b="1" dirty="0"/>
              <a:t>as</a:t>
            </a:r>
            <a:r>
              <a:rPr lang="en-US" sz="2400" dirty="0"/>
              <a:t> f: </a:t>
            </a: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lang="en-US" sz="2400" dirty="0"/>
              <a:t>            </a:t>
            </a:r>
            <a:r>
              <a:rPr lang="en-US" sz="2400" dirty="0" err="1"/>
              <a:t>f.read</a:t>
            </a:r>
            <a:r>
              <a:rPr lang="en-US" sz="2400" dirty="0"/>
              <a:t>()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读取方式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read():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一次性把文件读取到内存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sz="2800" dirty="0"/>
              <a:t>read(size)</a:t>
            </a:r>
            <a:r>
              <a:rPr lang="zh-CN" altLang="en-US" sz="2800" dirty="0"/>
              <a:t>：每次最多读取</a:t>
            </a:r>
            <a:r>
              <a:rPr lang="en-US" sz="2800" dirty="0"/>
              <a:t>size</a:t>
            </a:r>
            <a:r>
              <a:rPr lang="zh-CN" altLang="en-US" sz="2800" dirty="0"/>
              <a:t>个字节的内容</a:t>
            </a:r>
            <a:endParaRPr lang="en-US" altLang="zh-CN" sz="28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sz="2800" dirty="0" err="1"/>
              <a:t>readline</a:t>
            </a:r>
            <a:r>
              <a:rPr lang="en-US" sz="2800" dirty="0"/>
              <a:t>()</a:t>
            </a:r>
            <a:r>
              <a:rPr lang="zh-CN" altLang="en-US" sz="2800" dirty="0"/>
              <a:t>：每次读取一行内容</a:t>
            </a:r>
            <a:endParaRPr lang="en-US" altLang="zh-CN" sz="28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sz="2800" dirty="0" err="1"/>
              <a:t>readlines</a:t>
            </a:r>
            <a:r>
              <a:rPr lang="en-US" sz="2800" dirty="0"/>
              <a:t>()</a:t>
            </a:r>
            <a:r>
              <a:rPr lang="zh-CN" altLang="en-US" sz="2800" dirty="0"/>
              <a:t>：一次读取所有内容并按行返回</a:t>
            </a:r>
            <a:r>
              <a:rPr lang="en-US" sz="2800" dirty="0"/>
              <a:t>list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4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/>
            </a:pPr>
            <a:endParaRPr lang="zh-CN" altLang="en-US" sz="2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88399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8</a:t>
            </a:r>
            <a:r>
              <a:rPr lang="zh-CN" altLang="en-US" sz="5400" dirty="0"/>
              <a:t>章 文件与异常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104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模块搜索路径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当导入一个模块时，解释器先在当前包中查找模块，若找不到，然后在内置的</a:t>
            </a:r>
            <a:r>
              <a:rPr lang="en-US" altLang="zh-CN" sz="2600" dirty="0">
                <a:latin typeface="+mn-lt"/>
                <a:ea typeface="+mn-ea"/>
              </a:rPr>
              <a:t>built-in</a:t>
            </a:r>
            <a:r>
              <a:rPr lang="zh-CN" altLang="en-US" sz="2600" dirty="0">
                <a:latin typeface="+mn-lt"/>
                <a:ea typeface="+mn-ea"/>
              </a:rPr>
              <a:t>模块中查找，找不到则按</a:t>
            </a:r>
            <a:r>
              <a:rPr lang="en-US" altLang="zh-CN" sz="2600" dirty="0" err="1">
                <a:latin typeface="+mn-lt"/>
                <a:ea typeface="+mn-ea"/>
              </a:rPr>
              <a:t>sys.path</a:t>
            </a:r>
            <a:r>
              <a:rPr lang="zh-CN" altLang="en-US" sz="2600" dirty="0">
                <a:latin typeface="+mn-lt"/>
                <a:ea typeface="+mn-ea"/>
              </a:rPr>
              <a:t>给定的路径找对应的模块文件</a:t>
            </a:r>
            <a:r>
              <a:rPr lang="en-US" altLang="zh-CN" sz="2600" dirty="0">
                <a:latin typeface="+mn-lt"/>
                <a:ea typeface="+mn-ea"/>
              </a:rPr>
              <a:t>(</a:t>
            </a:r>
            <a:r>
              <a:rPr lang="zh-CN" altLang="en-US" sz="2600" dirty="0">
                <a:latin typeface="+mn-lt"/>
                <a:ea typeface="+mn-ea"/>
              </a:rPr>
              <a:t>模块名</a:t>
            </a:r>
            <a:r>
              <a:rPr lang="en-US" altLang="zh-CN" sz="2600" dirty="0">
                <a:latin typeface="+mn-lt"/>
                <a:ea typeface="+mn-ea"/>
              </a:rPr>
              <a:t>.</a:t>
            </a:r>
            <a:r>
              <a:rPr lang="en-US" altLang="zh-CN" sz="2600" dirty="0" err="1">
                <a:latin typeface="+mn-lt"/>
                <a:ea typeface="+mn-ea"/>
              </a:rPr>
              <a:t>py</a:t>
            </a:r>
            <a:r>
              <a:rPr lang="en-US" altLang="zh-CN" sz="2600" dirty="0">
                <a:latin typeface="+mn-lt"/>
                <a:ea typeface="+mn-ea"/>
              </a:rPr>
              <a:t>) 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600" dirty="0" err="1">
                <a:latin typeface="+mn-lt"/>
                <a:ea typeface="+mn-ea"/>
              </a:rPr>
              <a:t>sys.path</a:t>
            </a:r>
            <a:r>
              <a:rPr lang="zh-CN" altLang="en-US" sz="2600" dirty="0">
                <a:latin typeface="+mn-lt"/>
                <a:ea typeface="+mn-ea"/>
              </a:rPr>
              <a:t>的初始值来自于以下地方：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包含脚本当前的路径，当前路径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PYTHONPATH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默认安装路径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600" dirty="0" err="1">
                <a:latin typeface="+mn-lt"/>
                <a:ea typeface="+mn-ea"/>
              </a:rPr>
              <a:t>sys.path</a:t>
            </a:r>
            <a:r>
              <a:rPr lang="zh-CN" altLang="en-US" sz="2600" dirty="0">
                <a:latin typeface="+mn-lt"/>
                <a:ea typeface="+mn-ea"/>
              </a:rPr>
              <a:t>初始化完成之后可以修改</a:t>
            </a: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45328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8</a:t>
            </a:r>
            <a:r>
              <a:rPr lang="zh-CN" altLang="en-US" sz="5400" dirty="0"/>
              <a:t>章 文件与异常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105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读写文件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读取二进制文件</a:t>
            </a: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lang="en-US" sz="2400" b="1" dirty="0"/>
              <a:t>    with</a:t>
            </a:r>
            <a:r>
              <a:rPr lang="en-US" sz="2400" dirty="0"/>
              <a:t> open('/path/to/file', '</a:t>
            </a:r>
            <a:r>
              <a:rPr lang="en-US" sz="2400" dirty="0" err="1"/>
              <a:t>r</a:t>
            </a:r>
            <a:r>
              <a:rPr lang="en-US" altLang="zh-CN" sz="2400" dirty="0" err="1"/>
              <a:t>b</a:t>
            </a:r>
            <a:r>
              <a:rPr lang="en-US" sz="2400" dirty="0"/>
              <a:t>') </a:t>
            </a:r>
            <a:r>
              <a:rPr lang="en-US" sz="2400" b="1" dirty="0"/>
              <a:t>as</a:t>
            </a:r>
            <a:r>
              <a:rPr lang="en-US" sz="2400" dirty="0"/>
              <a:t> f: </a:t>
            </a: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lang="en-US" sz="2400" dirty="0"/>
              <a:t>            </a:t>
            </a:r>
            <a:r>
              <a:rPr lang="en-US" sz="2400" dirty="0" err="1"/>
              <a:t>f.read</a:t>
            </a:r>
            <a:r>
              <a:rPr lang="en-US" sz="2400" dirty="0"/>
              <a:t>()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字符编码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800" dirty="0"/>
              <a:t>读取非</a:t>
            </a:r>
            <a:r>
              <a:rPr lang="en-US" altLang="zh-CN" sz="2800" dirty="0"/>
              <a:t>utf-8</a:t>
            </a:r>
            <a:r>
              <a:rPr lang="zh-CN" altLang="en-US" sz="2800" dirty="0"/>
              <a:t>编码文件，如</a:t>
            </a:r>
            <a:r>
              <a:rPr lang="en-US" altLang="zh-CN" sz="2800" dirty="0" err="1"/>
              <a:t>gbk</a:t>
            </a:r>
            <a:r>
              <a:rPr lang="zh-CN" altLang="en-US" sz="2800" dirty="0"/>
              <a:t>文件，需要需要给</a:t>
            </a:r>
            <a:r>
              <a:rPr lang="en-US" altLang="zh-CN" sz="2800" dirty="0"/>
              <a:t>open()</a:t>
            </a:r>
            <a:r>
              <a:rPr lang="zh-CN" altLang="en-US" sz="2800" dirty="0"/>
              <a:t>函数传入</a:t>
            </a:r>
            <a:r>
              <a:rPr lang="en-US" altLang="zh-CN" sz="2800" dirty="0"/>
              <a:t>encoding</a:t>
            </a:r>
            <a:r>
              <a:rPr lang="zh-CN" altLang="en-US" sz="2800" dirty="0"/>
              <a:t>参数。</a:t>
            </a:r>
            <a:endParaRPr lang="en-US" altLang="zh-CN" sz="28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800" dirty="0"/>
              <a:t>如</a:t>
            </a:r>
            <a:r>
              <a:rPr lang="en-US" sz="2800" dirty="0"/>
              <a:t>open(‘/path/to/file’, ‘r’,</a:t>
            </a:r>
            <a:r>
              <a:rPr lang="en-US" altLang="zh-CN" sz="2800" dirty="0"/>
              <a:t> encoding=‘</a:t>
            </a:r>
            <a:r>
              <a:rPr lang="en-US" altLang="zh-CN" sz="2800" dirty="0" err="1"/>
              <a:t>gbk</a:t>
            </a:r>
            <a:r>
              <a:rPr lang="en-US" altLang="zh-CN" sz="2800" dirty="0"/>
              <a:t>’</a:t>
            </a:r>
            <a:r>
              <a:rPr lang="en-US" sz="2800" dirty="0"/>
              <a:t>)</a:t>
            </a: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800" dirty="0"/>
              <a:t>遇到有些编码不规范问题，可使用</a:t>
            </a:r>
            <a:r>
              <a:rPr lang="en-US" altLang="zh-CN" sz="2800" dirty="0"/>
              <a:t>open()</a:t>
            </a:r>
            <a:r>
              <a:rPr lang="zh-CN" altLang="en-US" sz="2800" dirty="0"/>
              <a:t>函数中的</a:t>
            </a:r>
            <a:r>
              <a:rPr lang="en-US" altLang="zh-CN" sz="2800" dirty="0"/>
              <a:t>errors</a:t>
            </a:r>
            <a:r>
              <a:rPr lang="zh-CN" altLang="en-US" sz="2800" dirty="0"/>
              <a:t>参数。</a:t>
            </a:r>
            <a:endParaRPr lang="zh-CN" altLang="en-US" sz="26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8</a:t>
            </a:r>
            <a:r>
              <a:rPr lang="zh-CN" altLang="en-US" sz="5400" dirty="0"/>
              <a:t>章 文件与异常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106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读写文件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写文件一般格式</a:t>
            </a: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lang="en-US" sz="2400" b="1" dirty="0"/>
              <a:t>    with</a:t>
            </a:r>
            <a:r>
              <a:rPr lang="en-US" sz="2400" dirty="0"/>
              <a:t> open('/path/to/file', ‘</a:t>
            </a:r>
            <a:r>
              <a:rPr lang="en-US" altLang="zh-CN" sz="2400" dirty="0"/>
              <a:t>w</a:t>
            </a:r>
            <a:r>
              <a:rPr lang="en-US" sz="2400" dirty="0"/>
              <a:t>') </a:t>
            </a:r>
            <a:r>
              <a:rPr lang="en-US" sz="2400" b="1" dirty="0"/>
              <a:t>as</a:t>
            </a:r>
            <a:r>
              <a:rPr lang="en-US" sz="2400" dirty="0"/>
              <a:t> f: </a:t>
            </a: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lang="en-US" sz="2400" dirty="0"/>
              <a:t>            f. write(“**”)</a:t>
            </a:r>
            <a:endParaRPr lang="en-US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要写入特定编码的文本文件，需给</a:t>
            </a:r>
            <a:r>
              <a:rPr lang="en-US" altLang="zh-CN" sz="2100" dirty="0">
                <a:latin typeface="+mn-lt"/>
                <a:ea typeface="+mn-ea"/>
              </a:rPr>
              <a:t>open()</a:t>
            </a:r>
            <a:r>
              <a:rPr lang="zh-CN" altLang="en-US" sz="2100" dirty="0">
                <a:latin typeface="+mn-lt"/>
                <a:ea typeface="+mn-ea"/>
              </a:rPr>
              <a:t>函数传入</a:t>
            </a:r>
            <a:r>
              <a:rPr lang="en-US" altLang="zh-CN" sz="2100" dirty="0">
                <a:latin typeface="+mn-lt"/>
                <a:ea typeface="+mn-ea"/>
              </a:rPr>
              <a:t>encoding</a:t>
            </a:r>
            <a:r>
              <a:rPr lang="zh-CN" altLang="en-US" sz="2100" dirty="0">
                <a:latin typeface="+mn-lt"/>
                <a:ea typeface="+mn-ea"/>
              </a:rPr>
              <a:t>参数。</a:t>
            </a: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endParaRPr lang="en-US" sz="240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8</a:t>
            </a:r>
            <a:r>
              <a:rPr lang="zh-CN" altLang="en-US" sz="5400" dirty="0"/>
              <a:t>章 文件与异常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107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异常处理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在代码中添加</a:t>
            </a:r>
            <a:r>
              <a:rPr lang="en-US" altLang="zh-CN" sz="2100" dirty="0">
                <a:latin typeface="+mn-lt"/>
                <a:ea typeface="+mn-ea"/>
              </a:rPr>
              <a:t>try…except</a:t>
            </a:r>
            <a:r>
              <a:rPr lang="zh-CN" altLang="en-US" sz="2100" dirty="0">
                <a:latin typeface="+mn-lt"/>
                <a:ea typeface="+mn-ea"/>
              </a:rPr>
              <a:t>来捕捉错误信息，是提升代码鲁棒性的重要方法</a:t>
            </a: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示例</a:t>
            </a: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/>
              <a:t>如果执行出错，则后续代码不会继续执行，将直接跳到即</a:t>
            </a:r>
            <a:r>
              <a:rPr lang="en-US" altLang="zh-CN" sz="2400" dirty="0"/>
              <a:t>except</a:t>
            </a:r>
            <a:r>
              <a:rPr lang="zh-CN" altLang="en-US" sz="2400" dirty="0"/>
              <a:t>语句块，执行完</a:t>
            </a:r>
            <a:r>
              <a:rPr lang="en-US" altLang="zh-CN" sz="2400" dirty="0"/>
              <a:t>except</a:t>
            </a:r>
            <a:r>
              <a:rPr lang="zh-CN" altLang="en-US" sz="2400" dirty="0"/>
              <a:t>后，如果有</a:t>
            </a:r>
            <a:r>
              <a:rPr lang="en-US" altLang="zh-CN" sz="2400" dirty="0"/>
              <a:t>finally</a:t>
            </a:r>
            <a:r>
              <a:rPr lang="zh-CN" altLang="en-US" sz="2400" dirty="0"/>
              <a:t>语句块，则执行</a:t>
            </a:r>
            <a:r>
              <a:rPr lang="en-US" altLang="zh-CN" sz="2400" dirty="0"/>
              <a:t>finally</a:t>
            </a:r>
            <a:r>
              <a:rPr lang="zh-CN" altLang="en-US" sz="2400" dirty="0"/>
              <a:t>语句块</a:t>
            </a:r>
            <a:endParaRPr lang="en-US" altLang="zh-CN" sz="21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endParaRPr lang="en-US" sz="2400" dirty="0"/>
          </a:p>
        </p:txBody>
      </p:sp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714620"/>
            <a:ext cx="45339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395536" y="28575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sz="2400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9CDD9559-8BC3-429F-3E1C-E10F5B7FCF29}"/>
              </a:ext>
            </a:extLst>
          </p:cNvPr>
          <p:cNvSpPr txBox="1">
            <a:spLocks/>
          </p:cNvSpPr>
          <p:nvPr/>
        </p:nvSpPr>
        <p:spPr bwMode="auto">
          <a:xfrm>
            <a:off x="609600" y="16525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概述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 err="1">
                <a:latin typeface="+mn-lt"/>
                <a:ea typeface="+mn-ea"/>
              </a:rPr>
              <a:t>NumPy</a:t>
            </a:r>
            <a:r>
              <a:rPr lang="zh-CN" altLang="en-US" sz="2100" dirty="0">
                <a:latin typeface="+mn-lt"/>
                <a:ea typeface="+mn-ea"/>
              </a:rPr>
              <a:t>与列表的异同</a:t>
            </a:r>
            <a:endParaRPr lang="en-US" altLang="zh-CN" sz="21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列表中元素可以不同类型，但</a:t>
            </a:r>
            <a:r>
              <a:rPr lang="en-US" altLang="zh-CN" sz="2100" dirty="0" err="1">
                <a:latin typeface="+mn-lt"/>
                <a:ea typeface="+mn-ea"/>
              </a:rPr>
              <a:t>NumPy</a:t>
            </a:r>
            <a:r>
              <a:rPr lang="zh-CN" altLang="en-US" sz="2100" dirty="0">
                <a:latin typeface="+mn-lt"/>
                <a:ea typeface="+mn-ea"/>
              </a:rPr>
              <a:t>必须是同类型</a:t>
            </a:r>
            <a:endParaRPr lang="en-US" altLang="zh-CN" sz="21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列表不支持数组或矩阵运算，但</a:t>
            </a:r>
            <a:r>
              <a:rPr lang="en-US" altLang="zh-CN" sz="2100" dirty="0" err="1">
                <a:latin typeface="+mn-lt"/>
                <a:ea typeface="+mn-ea"/>
              </a:rPr>
              <a:t>NumPy</a:t>
            </a:r>
            <a:r>
              <a:rPr lang="zh-CN" altLang="en-US" sz="2100" dirty="0">
                <a:latin typeface="+mn-lt"/>
                <a:ea typeface="+mn-ea"/>
              </a:rPr>
              <a:t>支持，而且还很多用</a:t>
            </a:r>
            <a:r>
              <a:rPr lang="en-US" altLang="zh-CN" sz="2100" dirty="0">
                <a:latin typeface="+mn-lt"/>
                <a:ea typeface="+mn-ea"/>
              </a:rPr>
              <a:t>C</a:t>
            </a:r>
            <a:r>
              <a:rPr lang="zh-CN" altLang="en-US" sz="2100" dirty="0">
                <a:latin typeface="+mn-lt"/>
                <a:ea typeface="+mn-ea"/>
              </a:rPr>
              <a:t>写成的通用函数的支持</a:t>
            </a:r>
            <a:endParaRPr lang="en-US" altLang="zh-CN" sz="21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列表中存放的各个数据的地址或指针，比较耗费内存；而一个</a:t>
            </a:r>
            <a:r>
              <a:rPr lang="en-US" altLang="zh-CN" sz="2100" dirty="0" err="1">
                <a:latin typeface="+mn-lt"/>
                <a:ea typeface="+mn-ea"/>
              </a:rPr>
              <a:t>NumPy</a:t>
            </a:r>
            <a:r>
              <a:rPr lang="zh-CN" altLang="en-US" sz="2100" dirty="0">
                <a:latin typeface="+mn-lt"/>
                <a:ea typeface="+mn-ea"/>
              </a:rPr>
              <a:t>数组对应一块地址</a:t>
            </a:r>
            <a:endParaRPr lang="en-US" altLang="zh-CN" sz="21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列表和</a:t>
            </a:r>
            <a:r>
              <a:rPr lang="en-US" altLang="zh-CN" sz="2100" dirty="0" err="1">
                <a:latin typeface="+mn-lt"/>
                <a:ea typeface="+mn-ea"/>
              </a:rPr>
              <a:t>NumPy</a:t>
            </a:r>
            <a:r>
              <a:rPr lang="zh-CN" altLang="en-US" sz="2100" dirty="0">
                <a:latin typeface="+mn-lt"/>
                <a:ea typeface="+mn-ea"/>
              </a:rPr>
              <a:t>都有类似的索引及操作方法</a:t>
            </a: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 err="1">
                <a:latin typeface="+mn-lt"/>
                <a:ea typeface="+mn-ea"/>
              </a:rPr>
              <a:t>NumPy</a:t>
            </a:r>
            <a:r>
              <a:rPr lang="zh-CN" altLang="en-US" sz="2100" dirty="0">
                <a:latin typeface="+mn-lt"/>
                <a:ea typeface="+mn-ea"/>
              </a:rPr>
              <a:t>的两种基本对象</a:t>
            </a:r>
            <a:endParaRPr lang="en-US" altLang="zh-CN" sz="21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多维数组</a:t>
            </a:r>
            <a:r>
              <a:rPr lang="en-US" altLang="zh-CN" sz="2100" dirty="0">
                <a:latin typeface="+mn-lt"/>
                <a:ea typeface="+mn-ea"/>
              </a:rPr>
              <a:t>(</a:t>
            </a:r>
            <a:r>
              <a:rPr lang="en-US" altLang="zh-CN" sz="2100" dirty="0" err="1">
                <a:latin typeface="+mn-lt"/>
                <a:ea typeface="+mn-ea"/>
              </a:rPr>
              <a:t>ndarray</a:t>
            </a:r>
            <a:r>
              <a:rPr lang="en-US" altLang="zh-CN" sz="2100" dirty="0">
                <a:latin typeface="+mn-lt"/>
                <a:ea typeface="+mn-ea"/>
              </a:rPr>
              <a:t>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通用函数</a:t>
            </a:r>
            <a:r>
              <a:rPr lang="en-US" altLang="zh-CN" sz="2100" dirty="0">
                <a:latin typeface="+mn-lt"/>
                <a:ea typeface="+mn-ea"/>
              </a:rPr>
              <a:t>(</a:t>
            </a:r>
            <a:r>
              <a:rPr lang="en-US" altLang="zh-CN" sz="2100" dirty="0" err="1">
                <a:latin typeface="+mn-lt"/>
                <a:ea typeface="+mn-ea"/>
              </a:rPr>
              <a:t>ufunc</a:t>
            </a:r>
            <a:r>
              <a:rPr lang="en-US" altLang="zh-CN" sz="2100" dirty="0">
                <a:latin typeface="+mn-lt"/>
                <a:ea typeface="+mn-ea"/>
              </a:rPr>
              <a:t>)</a:t>
            </a:r>
            <a:r>
              <a:rPr lang="zh-CN" altLang="en-US" sz="2100" dirty="0">
                <a:latin typeface="+mn-lt"/>
                <a:ea typeface="+mn-ea"/>
              </a:rPr>
              <a:t>，如加减乘除，三角函数等，</a:t>
            </a:r>
            <a:r>
              <a:rPr lang="zh-CN" altLang="en-US" sz="2100" dirty="0">
                <a:solidFill>
                  <a:srgbClr val="FF0000"/>
                </a:solidFill>
                <a:latin typeface="+mn-lt"/>
                <a:ea typeface="+mn-ea"/>
              </a:rPr>
              <a:t>通用函数采用向量化运行，可避免使用</a:t>
            </a:r>
            <a:r>
              <a:rPr lang="en-US" altLang="zh-CN" sz="2100" dirty="0">
                <a:solidFill>
                  <a:srgbClr val="FF0000"/>
                </a:solidFill>
                <a:latin typeface="+mn-lt"/>
                <a:ea typeface="+mn-ea"/>
              </a:rPr>
              <a:t>for</a:t>
            </a:r>
            <a:r>
              <a:rPr lang="zh-CN" altLang="en-US" sz="2100" dirty="0">
                <a:solidFill>
                  <a:srgbClr val="FF0000"/>
                </a:solidFill>
                <a:latin typeface="+mn-lt"/>
                <a:ea typeface="+mn-ea"/>
              </a:rPr>
              <a:t>循环，效率比较高</a:t>
            </a:r>
            <a:r>
              <a:rPr lang="zh-CN" altLang="en-US" sz="2100" dirty="0">
                <a:latin typeface="+mn-lt"/>
                <a:ea typeface="+mn-ea"/>
              </a:rPr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514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</a:t>
            </a:fld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577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试运行</a:t>
            </a:r>
            <a:r>
              <a:rPr lang="en-US" altLang="zh-CN" dirty="0"/>
              <a:t>python</a:t>
            </a:r>
          </a:p>
          <a:p>
            <a:pPr lvl="1"/>
            <a:r>
              <a:rPr lang="zh-CN" altLang="en-US" sz="2600" dirty="0"/>
              <a:t>点击</a:t>
            </a:r>
            <a:r>
              <a:rPr lang="en-US" altLang="zh-CN" sz="2600" dirty="0"/>
              <a:t>new</a:t>
            </a:r>
            <a:r>
              <a:rPr lang="zh-CN" altLang="en-US" sz="2600" dirty="0"/>
              <a:t>之后，进入</a:t>
            </a:r>
            <a:r>
              <a:rPr lang="en-US" altLang="zh-CN" sz="2600" dirty="0" err="1"/>
              <a:t>Jupyter</a:t>
            </a:r>
            <a:r>
              <a:rPr lang="zh-CN" altLang="en-US" sz="2600" dirty="0"/>
              <a:t>界面</a:t>
            </a:r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300" dirty="0"/>
          </a:p>
          <a:p>
            <a:pPr lvl="1"/>
            <a:endParaRPr lang="en-US" altLang="zh-CN" sz="2600" dirty="0"/>
          </a:p>
          <a:p>
            <a:pPr lvl="2"/>
            <a:endParaRPr lang="en-US" altLang="zh-CN" sz="2600" dirty="0"/>
          </a:p>
          <a:p>
            <a:pPr lvl="2"/>
            <a:endParaRPr lang="zh-CN" altLang="en-US" sz="26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33A732-E0E5-AA40-337D-0D335ACF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64904"/>
            <a:ext cx="7488832" cy="37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33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基本属性</a:t>
            </a:r>
            <a:endParaRPr lang="en-US" sz="2400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071678"/>
            <a:ext cx="635798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lang="en-US" sz="2400" dirty="0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3A6C7B6-42AB-1254-747E-DBE0B5D297A9}"/>
              </a:ext>
            </a:extLst>
          </p:cNvPr>
          <p:cNvSpPr txBox="1">
            <a:spLocks/>
          </p:cNvSpPr>
          <p:nvPr/>
        </p:nvSpPr>
        <p:spPr bwMode="auto">
          <a:xfrm>
            <a:off x="609600" y="16525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可视化基本属性</a:t>
            </a:r>
            <a:endParaRPr 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D396C1-5161-C0E1-DB87-95EC69122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2348880"/>
            <a:ext cx="7776864" cy="3975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6304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常用函数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 err="1">
                <a:latin typeface="+mn-lt"/>
                <a:ea typeface="+mn-ea"/>
              </a:rPr>
              <a:t>np.arange</a:t>
            </a:r>
            <a:r>
              <a:rPr lang="en-US" altLang="zh-CN" sz="2100" dirty="0">
                <a:latin typeface="+mn-lt"/>
                <a:ea typeface="+mn-ea"/>
              </a:rPr>
              <a:t>(0,7,1,dtype=np.int16) # 0</a:t>
            </a:r>
            <a:r>
              <a:rPr lang="zh-CN" altLang="en-US" sz="2100" dirty="0">
                <a:latin typeface="+mn-lt"/>
                <a:ea typeface="+mn-ea"/>
              </a:rPr>
              <a:t>为起点，间隔为</a:t>
            </a:r>
            <a:r>
              <a:rPr lang="en-US" altLang="zh-CN" sz="2100" dirty="0">
                <a:latin typeface="+mn-lt"/>
                <a:ea typeface="+mn-ea"/>
              </a:rPr>
              <a:t>1</a:t>
            </a:r>
            <a:r>
              <a:rPr lang="zh-CN" altLang="en-US" sz="2100" dirty="0">
                <a:latin typeface="+mn-lt"/>
                <a:ea typeface="+mn-ea"/>
              </a:rPr>
              <a:t>时可缺省</a:t>
            </a:r>
            <a:r>
              <a:rPr lang="en-US" altLang="zh-CN" sz="2100" dirty="0">
                <a:latin typeface="+mn-lt"/>
                <a:ea typeface="+mn-ea"/>
              </a:rPr>
              <a:t>(</a:t>
            </a:r>
            <a:r>
              <a:rPr lang="zh-CN" altLang="en-US" sz="2100" dirty="0">
                <a:latin typeface="+mn-lt"/>
                <a:ea typeface="+mn-ea"/>
              </a:rPr>
              <a:t>引起歧义下不可缺省</a:t>
            </a:r>
            <a:r>
              <a:rPr lang="en-US" altLang="zh-CN" sz="2100" dirty="0">
                <a:latin typeface="+mn-lt"/>
                <a:ea typeface="+mn-ea"/>
              </a:rPr>
              <a:t>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 err="1">
                <a:latin typeface="+mn-lt"/>
                <a:ea typeface="+mn-ea"/>
              </a:rPr>
              <a:t>np.ones</a:t>
            </a:r>
            <a:r>
              <a:rPr lang="en-US" altLang="zh-CN" sz="2100" dirty="0">
                <a:latin typeface="+mn-lt"/>
                <a:ea typeface="+mn-ea"/>
              </a:rPr>
              <a:t>((2,3),</a:t>
            </a:r>
            <a:r>
              <a:rPr lang="en-US" altLang="zh-CN" sz="2100" dirty="0" err="1">
                <a:latin typeface="+mn-lt"/>
                <a:ea typeface="+mn-ea"/>
              </a:rPr>
              <a:t>dtype</a:t>
            </a:r>
            <a:r>
              <a:rPr lang="en-US" altLang="zh-CN" sz="2100" dirty="0">
                <a:latin typeface="+mn-lt"/>
                <a:ea typeface="+mn-ea"/>
              </a:rPr>
              <a:t>=np.int16) # 2</a:t>
            </a:r>
            <a:r>
              <a:rPr lang="zh-CN" altLang="en-US" sz="2100" dirty="0">
                <a:latin typeface="+mn-lt"/>
                <a:ea typeface="+mn-ea"/>
              </a:rPr>
              <a:t>行，</a:t>
            </a:r>
            <a:r>
              <a:rPr lang="en-US" altLang="zh-CN" sz="2100" dirty="0">
                <a:latin typeface="+mn-lt"/>
                <a:ea typeface="+mn-ea"/>
              </a:rPr>
              <a:t>3</a:t>
            </a:r>
            <a:r>
              <a:rPr lang="zh-CN" altLang="en-US" sz="2100" dirty="0">
                <a:latin typeface="+mn-lt"/>
                <a:ea typeface="+mn-ea"/>
              </a:rPr>
              <a:t>列，全</a:t>
            </a:r>
            <a:r>
              <a:rPr lang="en-US" altLang="zh-CN" sz="2100" dirty="0">
                <a:latin typeface="+mn-lt"/>
                <a:ea typeface="+mn-ea"/>
              </a:rPr>
              <a:t>1</a:t>
            </a:r>
            <a:r>
              <a:rPr lang="zh-CN" altLang="en-US" sz="2100" dirty="0">
                <a:latin typeface="+mn-lt"/>
                <a:ea typeface="+mn-ea"/>
              </a:rPr>
              <a:t>，指定数据类型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 err="1">
                <a:latin typeface="+mn-lt"/>
                <a:ea typeface="+mn-ea"/>
              </a:rPr>
              <a:t>np.zeros</a:t>
            </a:r>
            <a:r>
              <a:rPr lang="en-US" altLang="zh-CN" sz="2100" dirty="0">
                <a:latin typeface="+mn-lt"/>
                <a:ea typeface="+mn-ea"/>
              </a:rPr>
              <a:t>((2,3)) # 2</a:t>
            </a:r>
            <a:r>
              <a:rPr lang="zh-CN" altLang="en-US" sz="2100" dirty="0">
                <a:latin typeface="+mn-lt"/>
                <a:ea typeface="+mn-ea"/>
              </a:rPr>
              <a:t>行，</a:t>
            </a:r>
            <a:r>
              <a:rPr lang="en-US" altLang="zh-CN" sz="2100" dirty="0">
                <a:latin typeface="+mn-lt"/>
                <a:ea typeface="+mn-ea"/>
              </a:rPr>
              <a:t>3</a:t>
            </a:r>
            <a:r>
              <a:rPr lang="zh-CN" altLang="en-US" sz="2100" dirty="0">
                <a:latin typeface="+mn-lt"/>
                <a:ea typeface="+mn-ea"/>
              </a:rPr>
              <a:t>列，全</a:t>
            </a:r>
            <a:r>
              <a:rPr lang="en-US" altLang="zh-CN" sz="2100" dirty="0">
                <a:latin typeface="+mn-lt"/>
                <a:ea typeface="+mn-ea"/>
              </a:rPr>
              <a:t>0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 err="1">
                <a:latin typeface="+mn-lt"/>
                <a:ea typeface="+mn-ea"/>
              </a:rPr>
              <a:t>np.empty</a:t>
            </a:r>
            <a:r>
              <a:rPr lang="en-US" altLang="zh-CN" sz="2100" dirty="0">
                <a:latin typeface="+mn-lt"/>
                <a:ea typeface="+mn-ea"/>
              </a:rPr>
              <a:t>((2,3)) #</a:t>
            </a:r>
            <a:r>
              <a:rPr lang="zh-CN" altLang="en-US" sz="2100" dirty="0">
                <a:latin typeface="+mn-lt"/>
                <a:ea typeface="+mn-ea"/>
              </a:rPr>
              <a:t>值取决于内存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 err="1">
                <a:latin typeface="+mn-lt"/>
                <a:ea typeface="+mn-ea"/>
              </a:rPr>
              <a:t>np.arange</a:t>
            </a:r>
            <a:r>
              <a:rPr lang="en-US" altLang="zh-CN" sz="2100" dirty="0">
                <a:latin typeface="+mn-lt"/>
                <a:ea typeface="+mn-ea"/>
              </a:rPr>
              <a:t>(0,10,2) # </a:t>
            </a:r>
            <a:r>
              <a:rPr lang="zh-CN" altLang="en-US" sz="2100" dirty="0">
                <a:latin typeface="+mn-lt"/>
                <a:ea typeface="+mn-ea"/>
              </a:rPr>
              <a:t>起点为</a:t>
            </a:r>
            <a:r>
              <a:rPr lang="en-US" altLang="zh-CN" sz="2100" dirty="0">
                <a:latin typeface="+mn-lt"/>
                <a:ea typeface="+mn-ea"/>
              </a:rPr>
              <a:t>0</a:t>
            </a:r>
            <a:r>
              <a:rPr lang="zh-CN" altLang="en-US" sz="2100" dirty="0">
                <a:latin typeface="+mn-lt"/>
                <a:ea typeface="+mn-ea"/>
              </a:rPr>
              <a:t>，不超过</a:t>
            </a:r>
            <a:r>
              <a:rPr lang="en-US" altLang="zh-CN" sz="2100" dirty="0">
                <a:latin typeface="+mn-lt"/>
                <a:ea typeface="+mn-ea"/>
              </a:rPr>
              <a:t>10</a:t>
            </a:r>
            <a:r>
              <a:rPr lang="zh-CN" altLang="en-US" sz="2100" dirty="0">
                <a:latin typeface="+mn-lt"/>
                <a:ea typeface="+mn-ea"/>
              </a:rPr>
              <a:t>，步长为</a:t>
            </a:r>
            <a:r>
              <a:rPr lang="en-US" altLang="zh-CN" sz="2100" dirty="0">
                <a:latin typeface="+mn-lt"/>
                <a:ea typeface="+mn-ea"/>
              </a:rPr>
              <a:t>2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 err="1">
                <a:latin typeface="+mn-lt"/>
                <a:ea typeface="+mn-ea"/>
              </a:rPr>
              <a:t>np.linspace</a:t>
            </a:r>
            <a:r>
              <a:rPr lang="en-US" altLang="zh-CN" sz="2100" dirty="0">
                <a:latin typeface="+mn-lt"/>
                <a:ea typeface="+mn-ea"/>
              </a:rPr>
              <a:t>(-1,2,5) # </a:t>
            </a:r>
            <a:r>
              <a:rPr lang="zh-CN" altLang="en-US" sz="2100" dirty="0">
                <a:latin typeface="+mn-lt"/>
                <a:ea typeface="+mn-ea"/>
              </a:rPr>
              <a:t>起点为</a:t>
            </a:r>
            <a:r>
              <a:rPr lang="en-US" altLang="zh-CN" sz="2100" dirty="0">
                <a:latin typeface="+mn-lt"/>
                <a:ea typeface="+mn-ea"/>
              </a:rPr>
              <a:t>-1</a:t>
            </a:r>
            <a:r>
              <a:rPr lang="zh-CN" altLang="en-US" sz="2100" dirty="0">
                <a:latin typeface="+mn-lt"/>
                <a:ea typeface="+mn-ea"/>
              </a:rPr>
              <a:t>，终点为</a:t>
            </a:r>
            <a:r>
              <a:rPr lang="en-US" altLang="zh-CN" sz="2100" dirty="0">
                <a:latin typeface="+mn-lt"/>
                <a:ea typeface="+mn-ea"/>
              </a:rPr>
              <a:t>2</a:t>
            </a:r>
            <a:r>
              <a:rPr lang="zh-CN" altLang="en-US" sz="2100" dirty="0">
                <a:latin typeface="+mn-lt"/>
                <a:ea typeface="+mn-ea"/>
              </a:rPr>
              <a:t>，取</a:t>
            </a:r>
            <a:r>
              <a:rPr lang="en-US" altLang="zh-CN" sz="2100" dirty="0">
                <a:latin typeface="+mn-lt"/>
                <a:ea typeface="+mn-ea"/>
              </a:rPr>
              <a:t>5</a:t>
            </a:r>
            <a:r>
              <a:rPr lang="zh-CN" altLang="en-US" sz="2100" dirty="0">
                <a:latin typeface="+mn-lt"/>
                <a:ea typeface="+mn-ea"/>
              </a:rPr>
              <a:t>个点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 err="1">
                <a:latin typeface="+mn-lt"/>
                <a:ea typeface="+mn-ea"/>
              </a:rPr>
              <a:t>np.random.randint</a:t>
            </a:r>
            <a:r>
              <a:rPr lang="en-US" altLang="zh-CN" sz="2100" dirty="0">
                <a:latin typeface="+mn-lt"/>
                <a:ea typeface="+mn-ea"/>
              </a:rPr>
              <a:t>(0,10,(2,3)) # </a:t>
            </a:r>
            <a:r>
              <a:rPr lang="zh-CN" altLang="en-US" sz="2100" dirty="0">
                <a:latin typeface="+mn-lt"/>
                <a:ea typeface="+mn-ea"/>
              </a:rPr>
              <a:t>大于等于</a:t>
            </a:r>
            <a:r>
              <a:rPr lang="en-US" altLang="zh-CN" sz="2100" dirty="0">
                <a:latin typeface="+mn-lt"/>
                <a:ea typeface="+mn-ea"/>
              </a:rPr>
              <a:t>0</a:t>
            </a:r>
            <a:r>
              <a:rPr lang="zh-CN" altLang="en-US" sz="2100" dirty="0">
                <a:latin typeface="+mn-lt"/>
                <a:ea typeface="+mn-ea"/>
              </a:rPr>
              <a:t>，小于</a:t>
            </a:r>
            <a:r>
              <a:rPr lang="en-US" altLang="zh-CN" sz="2100" dirty="0">
                <a:latin typeface="+mn-lt"/>
                <a:ea typeface="+mn-ea"/>
              </a:rPr>
              <a:t>10</a:t>
            </a:r>
            <a:r>
              <a:rPr lang="zh-CN" altLang="en-US" sz="2100" dirty="0">
                <a:latin typeface="+mn-lt"/>
                <a:ea typeface="+mn-ea"/>
              </a:rPr>
              <a:t>，</a:t>
            </a:r>
            <a:r>
              <a:rPr lang="en-US" altLang="zh-CN" sz="2100" dirty="0">
                <a:latin typeface="+mn-lt"/>
                <a:ea typeface="+mn-ea"/>
              </a:rPr>
              <a:t>2</a:t>
            </a:r>
            <a:r>
              <a:rPr lang="zh-CN" altLang="en-US" sz="2100" dirty="0">
                <a:latin typeface="+mn-lt"/>
                <a:ea typeface="+mn-ea"/>
              </a:rPr>
              <a:t>行</a:t>
            </a:r>
            <a:r>
              <a:rPr lang="en-US" altLang="zh-CN" sz="2100" dirty="0">
                <a:latin typeface="+mn-lt"/>
                <a:ea typeface="+mn-ea"/>
              </a:rPr>
              <a:t>3</a:t>
            </a:r>
            <a:r>
              <a:rPr lang="zh-CN" altLang="en-US" sz="2100" dirty="0">
                <a:latin typeface="+mn-lt"/>
                <a:ea typeface="+mn-ea"/>
              </a:rPr>
              <a:t>列的随机整数</a:t>
            </a:r>
            <a:endParaRPr lang="en-US" sz="24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665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索引、切片等操作</a:t>
            </a:r>
            <a:endParaRPr lang="en-US" altLang="zh-CN" sz="2600" dirty="0">
              <a:latin typeface="+mn-lt"/>
              <a:ea typeface="+mn-ea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索引结构：</a:t>
            </a:r>
            <a:r>
              <a:rPr lang="en-US" altLang="zh-CN" sz="2600" dirty="0">
                <a:latin typeface="+mn-lt"/>
                <a:ea typeface="+mn-ea"/>
              </a:rPr>
              <a:t>[</a:t>
            </a:r>
            <a:r>
              <a:rPr lang="zh-CN" altLang="en-US" sz="2600" dirty="0">
                <a:latin typeface="+mn-lt"/>
                <a:ea typeface="+mn-ea"/>
              </a:rPr>
              <a:t>行索引</a:t>
            </a:r>
            <a:r>
              <a:rPr lang="en-US" altLang="zh-CN" sz="2600" dirty="0">
                <a:latin typeface="+mn-lt"/>
                <a:ea typeface="+mn-ea"/>
              </a:rPr>
              <a:t>,</a:t>
            </a:r>
            <a:r>
              <a:rPr lang="zh-CN" altLang="en-US" sz="2600" dirty="0">
                <a:latin typeface="+mn-lt"/>
                <a:ea typeface="+mn-ea"/>
              </a:rPr>
              <a:t>列索引</a:t>
            </a:r>
            <a:r>
              <a:rPr lang="en-US" altLang="zh-CN" sz="2600" dirty="0">
                <a:latin typeface="+mn-lt"/>
                <a:ea typeface="+mn-ea"/>
              </a:rPr>
              <a:t>]</a:t>
            </a:r>
            <a:r>
              <a:rPr lang="zh-CN" altLang="en-US" sz="2600" dirty="0">
                <a:latin typeface="+mn-lt"/>
                <a:ea typeface="+mn-ea"/>
              </a:rPr>
              <a:t>，行</a:t>
            </a:r>
            <a:r>
              <a:rPr lang="en-US" altLang="zh-CN" sz="2600" dirty="0">
                <a:latin typeface="+mn-lt"/>
                <a:ea typeface="+mn-ea"/>
              </a:rPr>
              <a:t>(</a:t>
            </a:r>
            <a:r>
              <a:rPr lang="zh-CN" altLang="en-US" sz="2600" dirty="0">
                <a:latin typeface="+mn-lt"/>
                <a:ea typeface="+mn-ea"/>
              </a:rPr>
              <a:t>或列</a:t>
            </a:r>
            <a:r>
              <a:rPr lang="en-US" altLang="zh-CN" sz="2600" dirty="0">
                <a:latin typeface="+mn-lt"/>
                <a:ea typeface="+mn-ea"/>
              </a:rPr>
              <a:t>)</a:t>
            </a:r>
            <a:r>
              <a:rPr lang="zh-CN" altLang="en-US" sz="2600" dirty="0">
                <a:latin typeface="+mn-lt"/>
                <a:ea typeface="+mn-ea"/>
              </a:rPr>
              <a:t>索引</a:t>
            </a:r>
            <a:r>
              <a:rPr lang="en-US" altLang="zh-CN" sz="2600" dirty="0">
                <a:latin typeface="+mn-lt"/>
                <a:ea typeface="+mn-ea"/>
              </a:rPr>
              <a:t>=[</a:t>
            </a:r>
            <a:r>
              <a:rPr lang="zh-CN" altLang="en-US" sz="2600" dirty="0">
                <a:latin typeface="+mn-lt"/>
                <a:ea typeface="+mn-ea"/>
              </a:rPr>
              <a:t>起始位置</a:t>
            </a:r>
            <a:r>
              <a:rPr lang="en-US" altLang="zh-CN" sz="2600" dirty="0">
                <a:latin typeface="+mn-lt"/>
                <a:ea typeface="+mn-ea"/>
              </a:rPr>
              <a:t>][:</a:t>
            </a:r>
            <a:r>
              <a:rPr lang="zh-CN" altLang="en-US" sz="2600" dirty="0">
                <a:latin typeface="+mn-lt"/>
                <a:ea typeface="+mn-ea"/>
              </a:rPr>
              <a:t>结束位置</a:t>
            </a:r>
            <a:r>
              <a:rPr lang="en-US" altLang="zh-CN" sz="2600" dirty="0">
                <a:latin typeface="+mn-lt"/>
                <a:ea typeface="+mn-ea"/>
              </a:rPr>
              <a:t>][:</a:t>
            </a:r>
            <a:r>
              <a:rPr lang="zh-CN" altLang="en-US" sz="2600" dirty="0">
                <a:latin typeface="+mn-lt"/>
                <a:ea typeface="+mn-ea"/>
              </a:rPr>
              <a:t>步长</a:t>
            </a:r>
            <a:r>
              <a:rPr lang="en-US" altLang="zh-CN" sz="2600" dirty="0">
                <a:latin typeface="+mn-lt"/>
                <a:ea typeface="+mn-ea"/>
              </a:rPr>
              <a:t>]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152650"/>
            <a:ext cx="6110311" cy="29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114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211401A5-B420-C89A-99D1-0340D8DEED7E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75"/>
            <a:ext cx="8229600" cy="485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基本操作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逐元操作</a:t>
            </a:r>
            <a:r>
              <a:rPr lang="en-US" altLang="zh-CN" sz="2100" dirty="0">
                <a:latin typeface="+mn-lt"/>
                <a:ea typeface="+mn-ea"/>
              </a:rPr>
              <a:t>(</a:t>
            </a:r>
            <a:r>
              <a:rPr lang="zh-CN" altLang="en-US" sz="2100" dirty="0">
                <a:latin typeface="+mn-lt"/>
                <a:ea typeface="+mn-ea"/>
              </a:rPr>
              <a:t>元素级运算</a:t>
            </a:r>
            <a:r>
              <a:rPr lang="en-US" altLang="zh-CN" sz="2100" dirty="0">
                <a:latin typeface="+mn-lt"/>
                <a:ea typeface="+mn-ea"/>
              </a:rPr>
              <a:t>)</a:t>
            </a:r>
            <a:r>
              <a:rPr lang="zh-CN" altLang="en-US" sz="2100" dirty="0">
                <a:latin typeface="+mn-lt"/>
                <a:ea typeface="+mn-ea"/>
              </a:rPr>
              <a:t>，常见算法有：</a:t>
            </a:r>
            <a:endParaRPr lang="en-US" altLang="zh-CN" sz="21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>
                <a:latin typeface="+mn-lt"/>
                <a:ea typeface="+mn-ea"/>
              </a:rPr>
              <a:t>+ ,-,*,/,**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 err="1">
                <a:latin typeface="+mn-lt"/>
                <a:ea typeface="+mn-ea"/>
              </a:rPr>
              <a:t>np.exp,np.sin</a:t>
            </a:r>
            <a:r>
              <a:rPr lang="zh-CN" altLang="en-US" sz="2100" dirty="0">
                <a:latin typeface="+mn-lt"/>
                <a:ea typeface="+mn-ea"/>
              </a:rPr>
              <a:t>等</a:t>
            </a: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点积运算</a:t>
            </a:r>
            <a:endParaRPr lang="en-US" altLang="zh-CN" sz="21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100" dirty="0">
                <a:latin typeface="+mn-lt"/>
                <a:ea typeface="+mn-ea"/>
              </a:rPr>
              <a:t>np.dot</a:t>
            </a:r>
            <a:endParaRPr 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AB159B-1682-543E-6C95-B3C47C2A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002567"/>
            <a:ext cx="7272808" cy="220727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115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改变形状操作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000" dirty="0">
                <a:latin typeface="+mn-lt"/>
                <a:ea typeface="+mn-ea"/>
              </a:rPr>
              <a:t>a = </a:t>
            </a:r>
            <a:r>
              <a:rPr lang="en-US" altLang="zh-CN" sz="2000" dirty="0" err="1">
                <a:latin typeface="+mn-lt"/>
                <a:ea typeface="+mn-ea"/>
              </a:rPr>
              <a:t>np.floor</a:t>
            </a:r>
            <a:r>
              <a:rPr lang="en-US" altLang="zh-CN" sz="2000" dirty="0">
                <a:latin typeface="+mn-lt"/>
                <a:ea typeface="+mn-ea"/>
              </a:rPr>
              <a:t>(10*</a:t>
            </a:r>
            <a:r>
              <a:rPr lang="en-US" altLang="zh-CN" sz="2000" dirty="0" err="1">
                <a:latin typeface="+mn-lt"/>
                <a:ea typeface="+mn-ea"/>
              </a:rPr>
              <a:t>np.random.random</a:t>
            </a:r>
            <a:r>
              <a:rPr lang="en-US" altLang="zh-CN" sz="2000" dirty="0">
                <a:latin typeface="+mn-lt"/>
                <a:ea typeface="+mn-ea"/>
              </a:rPr>
              <a:t>((2,3)))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000" dirty="0" err="1">
                <a:latin typeface="+mn-lt"/>
                <a:ea typeface="+mn-ea"/>
              </a:rPr>
              <a:t>a.shape</a:t>
            </a:r>
            <a:r>
              <a:rPr lang="en-US" altLang="zh-CN" sz="2000" dirty="0">
                <a:latin typeface="+mn-lt"/>
                <a:ea typeface="+mn-ea"/>
              </a:rPr>
              <a:t>           #</a:t>
            </a:r>
            <a:r>
              <a:rPr lang="zh-CN" altLang="en-US" sz="2000" dirty="0">
                <a:latin typeface="+mn-lt"/>
                <a:ea typeface="+mn-ea"/>
              </a:rPr>
              <a:t>数组形状为</a:t>
            </a:r>
            <a:r>
              <a:rPr lang="en-US" altLang="zh-CN" sz="2000" dirty="0">
                <a:latin typeface="+mn-lt"/>
                <a:ea typeface="+mn-ea"/>
              </a:rPr>
              <a:t>(2,3)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000" dirty="0" err="1">
                <a:latin typeface="+mn-lt"/>
                <a:ea typeface="+mn-ea"/>
              </a:rPr>
              <a:t>a.ravel</a:t>
            </a:r>
            <a:r>
              <a:rPr lang="en-US" altLang="zh-CN" sz="2000" dirty="0">
                <a:latin typeface="+mn-lt"/>
                <a:ea typeface="+mn-ea"/>
              </a:rPr>
              <a:t>()          </a:t>
            </a:r>
            <a:r>
              <a:rPr lang="zh-CN" altLang="en-US" sz="2000" dirty="0">
                <a:latin typeface="+mn-lt"/>
                <a:ea typeface="+mn-ea"/>
              </a:rPr>
              <a:t>把数组展平为一维数组</a:t>
            </a:r>
            <a:r>
              <a:rPr lang="en-US" altLang="zh-CN" sz="2000" dirty="0">
                <a:latin typeface="+mn-lt"/>
                <a:ea typeface="+mn-ea"/>
              </a:rPr>
              <a:t>array([9., 4., 1., 0., 0., 5.])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000" dirty="0" err="1">
                <a:latin typeface="+mn-lt"/>
                <a:ea typeface="+mn-ea"/>
              </a:rPr>
              <a:t>a.T</a:t>
            </a:r>
            <a:r>
              <a:rPr lang="en-US" altLang="zh-CN" sz="2000" dirty="0">
                <a:latin typeface="+mn-lt"/>
                <a:ea typeface="+mn-ea"/>
              </a:rPr>
              <a:t>                   #</a:t>
            </a:r>
            <a:r>
              <a:rPr lang="zh-CN" altLang="en-US" sz="2000" dirty="0">
                <a:latin typeface="+mn-lt"/>
                <a:ea typeface="+mn-ea"/>
              </a:rPr>
              <a:t>转置，不修改</a:t>
            </a:r>
            <a:r>
              <a:rPr lang="en-US" altLang="zh-CN" sz="2000" dirty="0">
                <a:latin typeface="+mn-lt"/>
                <a:ea typeface="+mn-ea"/>
              </a:rPr>
              <a:t>a</a:t>
            </a:r>
            <a:r>
              <a:rPr lang="zh-CN" altLang="en-US" sz="2000" dirty="0">
                <a:latin typeface="+mn-lt"/>
                <a:ea typeface="+mn-ea"/>
              </a:rPr>
              <a:t>本身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000" dirty="0" err="1">
                <a:latin typeface="+mn-lt"/>
                <a:ea typeface="+mn-ea"/>
              </a:rPr>
              <a:t>a.reshape</a:t>
            </a:r>
            <a:r>
              <a:rPr lang="en-US" altLang="zh-CN" sz="2000" dirty="0">
                <a:latin typeface="+mn-lt"/>
                <a:ea typeface="+mn-ea"/>
              </a:rPr>
              <a:t>(3,2)     #</a:t>
            </a:r>
            <a:r>
              <a:rPr lang="zh-CN" altLang="en-US" sz="2000" dirty="0">
                <a:latin typeface="+mn-lt"/>
                <a:ea typeface="+mn-ea"/>
              </a:rPr>
              <a:t>把数组</a:t>
            </a:r>
            <a:r>
              <a:rPr lang="en-US" altLang="zh-CN" sz="2000" dirty="0">
                <a:latin typeface="+mn-lt"/>
                <a:ea typeface="+mn-ea"/>
              </a:rPr>
              <a:t>a</a:t>
            </a:r>
            <a:r>
              <a:rPr lang="zh-CN" altLang="en-US" sz="2000" dirty="0">
                <a:latin typeface="+mn-lt"/>
                <a:ea typeface="+mn-ea"/>
              </a:rPr>
              <a:t>的形状改为</a:t>
            </a:r>
            <a:r>
              <a:rPr lang="en-US" altLang="zh-CN" sz="2000" dirty="0">
                <a:latin typeface="+mn-lt"/>
                <a:ea typeface="+mn-ea"/>
              </a:rPr>
              <a:t>(3,2)</a:t>
            </a:r>
            <a:r>
              <a:rPr lang="zh-CN" altLang="en-US" sz="2000" dirty="0">
                <a:latin typeface="+mn-lt"/>
                <a:ea typeface="+mn-ea"/>
              </a:rPr>
              <a:t>，不修改</a:t>
            </a:r>
            <a:r>
              <a:rPr lang="en-US" altLang="zh-CN" sz="2000" dirty="0">
                <a:latin typeface="+mn-lt"/>
                <a:ea typeface="+mn-ea"/>
              </a:rPr>
              <a:t>a</a:t>
            </a:r>
            <a:r>
              <a:rPr lang="zh-CN" altLang="en-US" sz="2000" dirty="0">
                <a:latin typeface="+mn-lt"/>
                <a:ea typeface="+mn-ea"/>
              </a:rPr>
              <a:t>本身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000" dirty="0" err="1">
                <a:latin typeface="+mn-lt"/>
                <a:ea typeface="+mn-ea"/>
              </a:rPr>
              <a:t>a.reshape</a:t>
            </a:r>
            <a:r>
              <a:rPr lang="en-US" altLang="zh-CN" sz="2000" dirty="0">
                <a:latin typeface="+mn-lt"/>
                <a:ea typeface="+mn-ea"/>
              </a:rPr>
              <a:t>(3,-1)    #-1</a:t>
            </a:r>
            <a:r>
              <a:rPr lang="zh-CN" altLang="en-US" sz="2000" dirty="0">
                <a:latin typeface="+mn-lt"/>
                <a:ea typeface="+mn-ea"/>
              </a:rPr>
              <a:t>表示将自动计算其它</a:t>
            </a:r>
            <a:r>
              <a:rPr lang="en-US" altLang="zh-CN" sz="2000" dirty="0">
                <a:latin typeface="+mn-lt"/>
                <a:ea typeface="+mn-ea"/>
              </a:rPr>
              <a:t>size</a:t>
            </a:r>
            <a:r>
              <a:rPr lang="zh-CN" altLang="en-US" sz="2000" dirty="0">
                <a:latin typeface="+mn-lt"/>
                <a:ea typeface="+mn-ea"/>
              </a:rPr>
              <a:t>，，不修改</a:t>
            </a:r>
            <a:r>
              <a:rPr lang="en-US" altLang="zh-CN" sz="2000" dirty="0">
                <a:latin typeface="+mn-lt"/>
                <a:ea typeface="+mn-ea"/>
              </a:rPr>
              <a:t>a</a:t>
            </a:r>
            <a:r>
              <a:rPr lang="zh-CN" altLang="en-US" sz="2000" dirty="0">
                <a:latin typeface="+mn-lt"/>
                <a:ea typeface="+mn-ea"/>
              </a:rPr>
              <a:t>本身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000" dirty="0" err="1">
                <a:latin typeface="+mn-lt"/>
                <a:ea typeface="+mn-ea"/>
              </a:rPr>
              <a:t>a.resize</a:t>
            </a:r>
            <a:r>
              <a:rPr lang="en-US" altLang="zh-CN" sz="2000" dirty="0">
                <a:latin typeface="+mn-lt"/>
                <a:ea typeface="+mn-ea"/>
              </a:rPr>
              <a:t>(3,2)        #</a:t>
            </a:r>
            <a:r>
              <a:rPr lang="zh-CN" altLang="en-US" sz="2000" dirty="0">
                <a:latin typeface="+mn-lt"/>
                <a:ea typeface="+mn-ea"/>
              </a:rPr>
              <a:t>将修改数组</a:t>
            </a:r>
            <a:r>
              <a:rPr lang="en-US" altLang="zh-CN" sz="2000" dirty="0">
                <a:latin typeface="+mn-lt"/>
                <a:ea typeface="+mn-ea"/>
              </a:rPr>
              <a:t>a</a:t>
            </a:r>
            <a:r>
              <a:rPr lang="zh-CN" altLang="en-US" sz="2000" dirty="0">
                <a:latin typeface="+mn-lt"/>
                <a:ea typeface="+mn-ea"/>
              </a:rPr>
              <a:t>本身，没有返回值，形状该为</a:t>
            </a:r>
            <a:r>
              <a:rPr lang="en-US" altLang="zh-CN" sz="2000" dirty="0">
                <a:latin typeface="+mn-lt"/>
                <a:ea typeface="+mn-ea"/>
              </a:rPr>
              <a:t>(3,2)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000" dirty="0" err="1">
                <a:latin typeface="+mn-lt"/>
                <a:ea typeface="+mn-ea"/>
              </a:rPr>
              <a:t>np.resize</a:t>
            </a:r>
            <a:r>
              <a:rPr lang="en-US" altLang="zh-CN" sz="2000" dirty="0">
                <a:latin typeface="+mn-lt"/>
                <a:ea typeface="+mn-ea"/>
              </a:rPr>
              <a:t>(a,(3,2))   #</a:t>
            </a:r>
            <a:r>
              <a:rPr lang="zh-CN" altLang="en-US" sz="2000" dirty="0">
                <a:latin typeface="+mn-lt"/>
                <a:ea typeface="+mn-ea"/>
              </a:rPr>
              <a:t>有返回值，不修改</a:t>
            </a:r>
            <a:r>
              <a:rPr lang="en-US" altLang="zh-CN" sz="2000" dirty="0">
                <a:latin typeface="+mn-lt"/>
                <a:ea typeface="+mn-ea"/>
              </a:rPr>
              <a:t>a</a:t>
            </a:r>
            <a:r>
              <a:rPr lang="zh-CN" altLang="en-US" sz="2000" dirty="0">
                <a:latin typeface="+mn-lt"/>
                <a:ea typeface="+mn-ea"/>
              </a:rPr>
              <a:t>本身</a:t>
            </a:r>
            <a:endParaRPr lang="en-US" altLang="zh-CN" sz="20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1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116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B492C1-F988-C9E6-47C6-31B5D05F9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60" y="2132857"/>
            <a:ext cx="7704856" cy="4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内容占位符 5">
            <a:extLst>
              <a:ext uri="{FF2B5EF4-FFF2-40B4-BE49-F238E27FC236}">
                <a16:creationId xmlns:a16="http://schemas.microsoft.com/office/drawing/2014/main" id="{ECBAD0F0-C0AA-479D-567B-E3604FEFD7F8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75"/>
            <a:ext cx="8229600" cy="496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通用函数</a:t>
            </a:r>
            <a:endParaRPr lang="en-US" altLang="zh-CN" sz="2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68527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117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ECBAD0F0-C0AA-479D-567B-E3604FEFD7F8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75"/>
            <a:ext cx="8229600" cy="45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生成随机数的函数</a:t>
            </a:r>
            <a:endParaRPr lang="en-US" altLang="zh-CN" sz="2600" dirty="0">
              <a:latin typeface="+mn-lt"/>
              <a:ea typeface="+mn-ea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CA8A698-5FED-4937-F6A2-FC93363EE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21487"/>
              </p:ext>
            </p:extLst>
          </p:nvPr>
        </p:nvGraphicFramePr>
        <p:xfrm>
          <a:off x="783119" y="2060848"/>
          <a:ext cx="7389281" cy="180020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999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到</a:t>
                      </a:r>
                      <a:r>
                        <a:rPr lang="en-US" altLang="zh-CN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之间的随机数</a:t>
                      </a:r>
                      <a:endParaRPr 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normal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正太分布的随机数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randint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制定范围内的随机整数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uniform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均匀分布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randn</a:t>
                      </a:r>
                      <a:endParaRPr lang="en-US" sz="16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标准正太的随机数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poisson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泊松分布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choice</a:t>
                      </a:r>
                      <a:endParaRPr lang="en-US" altLang="zh-CN" sz="16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随机抽取样本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shuffle</a:t>
                      </a:r>
                      <a:endParaRPr lang="en-US" altLang="zh-CN" sz="16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随机打乱顺序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7E71B4B-1376-E044-0D93-CC08AF267023}"/>
              </a:ext>
            </a:extLst>
          </p:cNvPr>
          <p:cNvSpPr txBox="1"/>
          <p:nvPr/>
        </p:nvSpPr>
        <p:spPr>
          <a:xfrm>
            <a:off x="827584" y="4082809"/>
            <a:ext cx="6768752" cy="257968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生成一个形状为（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2,3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），每个元素的大小在（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0,1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）之间的矩阵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np.random.rand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(2,3)    return 1,2,3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运行结果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array([[0.71114663, 0.46900136, 0.03744513],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   [0.2240356 , 0.09907429, 0.4930349 ]])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3475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ECBAD0F0-C0AA-479D-567B-E3604FEFD7F8}"/>
              </a:ext>
            </a:extLst>
          </p:cNvPr>
          <p:cNvSpPr txBox="1">
            <a:spLocks/>
          </p:cNvSpPr>
          <p:nvPr/>
        </p:nvSpPr>
        <p:spPr bwMode="auto">
          <a:xfrm>
            <a:off x="539552" y="1484784"/>
            <a:ext cx="8229600" cy="47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273050" marR="0" lvl="0" indent="-273050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 sz="2600">
                <a:latin typeface="+mn-lt"/>
                <a:ea typeface="+mn-ea"/>
              </a:defRPr>
            </a:lvl1pPr>
          </a:lstStyle>
          <a:p>
            <a:r>
              <a:rPr lang="zh-CN" altLang="en-US" dirty="0">
                <a:sym typeface="+mn-ea"/>
              </a:rPr>
              <a:t>求均值、方差等方面常用的函数如下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a=</a:t>
            </a:r>
            <a:r>
              <a:rPr lang="en-US" altLang="zh-CN" dirty="0" err="1"/>
              <a:t>np.array</a:t>
            </a:r>
            <a:r>
              <a:rPr lang="en-US" altLang="zh-CN" dirty="0"/>
              <a:t>([[1,2,3],[4,5,6]])</a:t>
            </a:r>
          </a:p>
          <a:p>
            <a:r>
              <a:rPr lang="en-US" altLang="zh-CN" dirty="0" err="1"/>
              <a:t>a.sum</a:t>
            </a:r>
            <a:r>
              <a:rPr lang="en-US" altLang="zh-CN" dirty="0"/>
              <a:t>(axis=0) #</a:t>
            </a:r>
            <a:r>
              <a:rPr lang="zh-CN" altLang="en-US" dirty="0"/>
              <a:t>对每列求和，</a:t>
            </a:r>
            <a:r>
              <a:rPr lang="en-US" altLang="zh-CN" dirty="0"/>
              <a:t>array([5, 7, 9])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E42EA33-99C0-2F90-86A9-FE5B4B346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2016"/>
              </p:ext>
            </p:extLst>
          </p:nvPr>
        </p:nvGraphicFramePr>
        <p:xfrm>
          <a:off x="773007" y="2236832"/>
          <a:ext cx="7913794" cy="25603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956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6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函数名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sum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求和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average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加权平均数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方差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mean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期望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标准差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product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连乘积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4309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9</a:t>
            </a:r>
            <a:r>
              <a:rPr lang="zh-CN" altLang="en-US" sz="5400" dirty="0"/>
              <a:t>章 </a:t>
            </a:r>
            <a:r>
              <a:rPr lang="en-US" altLang="zh-CN" sz="5400" dirty="0"/>
              <a:t>NumPy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广播机制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143116"/>
            <a:ext cx="685800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</a:t>
            </a:fld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577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试运行</a:t>
            </a:r>
            <a:r>
              <a:rPr lang="en-US" altLang="zh-CN" dirty="0"/>
              <a:t>python</a:t>
            </a:r>
          </a:p>
          <a:p>
            <a:pPr lvl="1"/>
            <a:r>
              <a:rPr lang="zh-CN" altLang="en-US" sz="2600" dirty="0"/>
              <a:t>编写一段代码，并运行代码</a:t>
            </a:r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300" dirty="0"/>
          </a:p>
          <a:p>
            <a:pPr lvl="1"/>
            <a:endParaRPr lang="en-US" altLang="zh-CN" sz="2600" dirty="0"/>
          </a:p>
          <a:p>
            <a:pPr lvl="2"/>
            <a:endParaRPr lang="en-US" altLang="zh-CN" sz="2600" dirty="0"/>
          </a:p>
          <a:p>
            <a:pPr lvl="2"/>
            <a:endParaRPr lang="zh-CN" altLang="en-US" sz="26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DFDFD-126B-50B3-B0EF-7CBFDAA00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564904"/>
            <a:ext cx="7128792" cy="37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988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79512" y="278092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10</a:t>
            </a:r>
            <a:r>
              <a:rPr lang="zh-CN" altLang="en-US" sz="5400" dirty="0"/>
              <a:t>章 </a:t>
            </a:r>
            <a:r>
              <a:rPr lang="en-US" altLang="zh-CN" sz="5400" dirty="0"/>
              <a:t>Pandas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1338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10</a:t>
            </a:r>
            <a:r>
              <a:rPr lang="zh-CN" altLang="en-US" sz="5400" dirty="0"/>
              <a:t>章 </a:t>
            </a:r>
            <a:r>
              <a:rPr lang="en-US" altLang="zh-CN" sz="5400" dirty="0"/>
              <a:t>Pandas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600" dirty="0">
                <a:latin typeface="+mn-lt"/>
                <a:ea typeface="+mn-ea"/>
              </a:rPr>
              <a:t>pandas</a:t>
            </a:r>
            <a:r>
              <a:rPr lang="zh-CN" altLang="en-US" sz="2600" dirty="0">
                <a:latin typeface="+mn-lt"/>
                <a:ea typeface="+mn-ea"/>
              </a:rPr>
              <a:t>概述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基于</a:t>
            </a:r>
            <a:r>
              <a:rPr lang="en-US" altLang="zh-CN" sz="2600" dirty="0" err="1">
                <a:latin typeface="+mn-lt"/>
                <a:ea typeface="+mn-ea"/>
              </a:rPr>
              <a:t>NumPy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NumPy</a:t>
            </a:r>
            <a:r>
              <a:rPr lang="zh-CN" altLang="en-US" sz="2600" dirty="0">
                <a:latin typeface="+mn-lt"/>
                <a:ea typeface="+mn-ea"/>
              </a:rPr>
              <a:t>侧重于计算，而</a:t>
            </a:r>
            <a:r>
              <a:rPr lang="en-US" altLang="zh-CN" sz="2600" dirty="0">
                <a:latin typeface="+mn-lt"/>
                <a:ea typeface="+mn-ea"/>
              </a:rPr>
              <a:t>pandas</a:t>
            </a:r>
            <a:r>
              <a:rPr lang="zh-CN" altLang="en-US" sz="2600" dirty="0">
                <a:latin typeface="+mn-lt"/>
                <a:ea typeface="+mn-ea"/>
              </a:rPr>
              <a:t>更擅长于数据处理、分析和可视化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Pandas</a:t>
            </a:r>
            <a:r>
              <a:rPr lang="zh-CN" altLang="en-US" sz="2600" dirty="0">
                <a:latin typeface="+mn-lt"/>
                <a:ea typeface="+mn-ea"/>
              </a:rPr>
              <a:t>有两个常用对象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Series</a:t>
            </a:r>
            <a:r>
              <a:rPr lang="zh-CN" altLang="en-US" sz="2600" dirty="0">
                <a:latin typeface="+mn-lt"/>
                <a:ea typeface="+mn-ea"/>
              </a:rPr>
              <a:t>和</a:t>
            </a:r>
            <a:r>
              <a:rPr lang="en-US" altLang="zh-CN" sz="2600" dirty="0" err="1">
                <a:latin typeface="+mn-lt"/>
                <a:ea typeface="+mn-ea"/>
              </a:rPr>
              <a:t>DataFrame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Series</a:t>
            </a:r>
            <a:r>
              <a:rPr lang="zh-CN" altLang="en-US" sz="2600" dirty="0">
                <a:latin typeface="+mn-lt"/>
                <a:ea typeface="+mn-ea"/>
              </a:rPr>
              <a:t>是一种类似一维数据的数据结构，由数据</a:t>
            </a:r>
            <a:r>
              <a:rPr lang="en-US" altLang="zh-CN" sz="2600" dirty="0">
                <a:latin typeface="+mn-lt"/>
                <a:ea typeface="+mn-ea"/>
              </a:rPr>
              <a:t>(values)</a:t>
            </a:r>
            <a:r>
              <a:rPr lang="zh-CN" altLang="en-US" sz="2600" dirty="0">
                <a:latin typeface="+mn-lt"/>
                <a:ea typeface="+mn-ea"/>
              </a:rPr>
              <a:t>及索引</a:t>
            </a:r>
            <a:r>
              <a:rPr lang="en-US" altLang="zh-CN" sz="2600" dirty="0">
                <a:latin typeface="+mn-lt"/>
                <a:ea typeface="+mn-ea"/>
              </a:rPr>
              <a:t>(</a:t>
            </a:r>
            <a:r>
              <a:rPr lang="en-US" altLang="zh-CN" sz="2600" dirty="0" err="1">
                <a:latin typeface="+mn-lt"/>
                <a:ea typeface="+mn-ea"/>
              </a:rPr>
              <a:t>indexs</a:t>
            </a:r>
            <a:r>
              <a:rPr lang="en-US" altLang="zh-CN" sz="2600" dirty="0">
                <a:latin typeface="+mn-lt"/>
                <a:ea typeface="+mn-ea"/>
              </a:rPr>
              <a:t>)</a:t>
            </a:r>
            <a:r>
              <a:rPr lang="zh-CN" altLang="en-US" sz="2600" dirty="0">
                <a:latin typeface="+mn-lt"/>
                <a:ea typeface="+mn-ea"/>
              </a:rPr>
              <a:t>组成。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59435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10</a:t>
            </a:r>
            <a:r>
              <a:rPr lang="zh-CN" altLang="en-US" sz="5400" dirty="0"/>
              <a:t>章 </a:t>
            </a:r>
            <a:r>
              <a:rPr lang="en-US" altLang="zh-CN" sz="5400" dirty="0"/>
              <a:t>Pandas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Series</a:t>
            </a:r>
            <a:r>
              <a:rPr lang="zh-CN" altLang="en-US" sz="2600" dirty="0">
                <a:latin typeface="+mn-lt"/>
                <a:ea typeface="+mn-ea"/>
              </a:rPr>
              <a:t>实例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667E7-8EDC-EC29-FC2A-4A73C113A541}"/>
              </a:ext>
            </a:extLst>
          </p:cNvPr>
          <p:cNvSpPr txBox="1"/>
          <p:nvPr/>
        </p:nvSpPr>
        <p:spPr>
          <a:xfrm>
            <a:off x="971600" y="2204864"/>
            <a:ext cx="6768752" cy="386208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from pandas import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Series,DataFrame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s1=Series([1,3,6,-1,2,8])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print(s1)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运行结果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0    1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1    3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2    6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3   -1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4    2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5    8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dtype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: int64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18162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10</a:t>
            </a:r>
            <a:r>
              <a:rPr lang="zh-CN" altLang="en-US" sz="5400" dirty="0"/>
              <a:t>章 </a:t>
            </a:r>
            <a:r>
              <a:rPr lang="en-US" altLang="zh-CN" sz="5400" dirty="0"/>
              <a:t>Pandas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67752" y="1506420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DataFrame</a:t>
            </a:r>
            <a:r>
              <a:rPr lang="zh-CN" altLang="en-US" sz="2600" dirty="0">
                <a:latin typeface="+mn-lt"/>
                <a:ea typeface="+mn-ea"/>
              </a:rPr>
              <a:t>概述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DataFrame</a:t>
            </a:r>
            <a:r>
              <a:rPr lang="zh-CN" altLang="en-US" sz="2600" dirty="0">
                <a:latin typeface="+mn-lt"/>
                <a:ea typeface="+mn-ea"/>
              </a:rPr>
              <a:t>除了索引有位置索引也有标签索引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其数据组织方式与</a:t>
            </a:r>
            <a:r>
              <a:rPr lang="en-US" altLang="zh-CN" sz="2600" dirty="0">
                <a:latin typeface="+mn-lt"/>
                <a:ea typeface="+mn-ea"/>
              </a:rPr>
              <a:t>MySQL</a:t>
            </a:r>
            <a:r>
              <a:rPr lang="zh-CN" altLang="en-US" sz="2600" dirty="0">
                <a:latin typeface="+mn-lt"/>
                <a:ea typeface="+mn-ea"/>
              </a:rPr>
              <a:t>的表格极为相似。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与</a:t>
            </a:r>
            <a:r>
              <a:rPr lang="en-US" altLang="zh-CN" sz="2600" dirty="0">
                <a:latin typeface="+mn-lt"/>
                <a:ea typeface="+mn-ea"/>
              </a:rPr>
              <a:t>NumPy</a:t>
            </a:r>
            <a:r>
              <a:rPr lang="zh-CN" altLang="en-US" sz="2600" dirty="0">
                <a:latin typeface="+mn-lt"/>
                <a:ea typeface="+mn-ea"/>
              </a:rPr>
              <a:t>矩阵不同，</a:t>
            </a:r>
            <a:r>
              <a:rPr lang="en-US" altLang="zh-CN" sz="2600" dirty="0">
                <a:latin typeface="+mn-lt"/>
                <a:ea typeface="+mn-ea"/>
              </a:rPr>
              <a:t> </a:t>
            </a:r>
            <a:r>
              <a:rPr lang="en-US" altLang="zh-CN" sz="2600" dirty="0" err="1">
                <a:latin typeface="+mn-lt"/>
                <a:ea typeface="+mn-ea"/>
              </a:rPr>
              <a:t>DataFrame</a:t>
            </a:r>
            <a:r>
              <a:rPr lang="zh-CN" altLang="en-US" sz="2600" dirty="0">
                <a:latin typeface="+mn-lt"/>
                <a:ea typeface="+mn-ea"/>
              </a:rPr>
              <a:t>每列的数据可以为不同类型。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除了形式相似，很多操作也类似，这就给操作</a:t>
            </a:r>
            <a:r>
              <a:rPr lang="en-US" altLang="zh-CN" sz="2600" dirty="0" err="1">
                <a:latin typeface="+mn-lt"/>
                <a:ea typeface="+mn-ea"/>
              </a:rPr>
              <a:t>DataFrame</a:t>
            </a:r>
            <a:r>
              <a:rPr lang="zh-CN" altLang="en-US" sz="2600" dirty="0">
                <a:latin typeface="+mn-lt"/>
                <a:ea typeface="+mn-ea"/>
              </a:rPr>
              <a:t>带来极大方便。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它既有行索引，也有列索引。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这些是</a:t>
            </a:r>
            <a:r>
              <a:rPr lang="en-US" altLang="zh-CN" sz="2600" dirty="0" err="1">
                <a:latin typeface="+mn-lt"/>
                <a:ea typeface="+mn-ea"/>
              </a:rPr>
              <a:t>DataFrame</a:t>
            </a:r>
            <a:r>
              <a:rPr lang="zh-CN" altLang="en-US" sz="2600" dirty="0">
                <a:latin typeface="+mn-lt"/>
                <a:ea typeface="+mn-ea"/>
              </a:rPr>
              <a:t>特色的一小部分，它还有比数据库表更强大的功能，如强大统计、可视化等等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10</a:t>
            </a:r>
            <a:r>
              <a:rPr lang="zh-CN" altLang="en-US" sz="5400" dirty="0"/>
              <a:t>章 </a:t>
            </a:r>
            <a:r>
              <a:rPr lang="en-US" altLang="zh-CN" sz="5400" dirty="0"/>
              <a:t>Pandas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124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67752" y="1506420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DataFrame</a:t>
            </a:r>
            <a:r>
              <a:rPr lang="zh-CN" altLang="en-US" sz="2600" dirty="0">
                <a:latin typeface="+mn-lt"/>
                <a:ea typeface="+mn-ea"/>
              </a:rPr>
              <a:t>概述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DataFrame</a:t>
            </a:r>
            <a:r>
              <a:rPr lang="zh-CN" altLang="en-US" sz="2600" dirty="0">
                <a:latin typeface="+mn-lt"/>
                <a:ea typeface="+mn-ea"/>
              </a:rPr>
              <a:t>的结构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7280" y="2636912"/>
            <a:ext cx="629102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04985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10</a:t>
            </a:r>
            <a:r>
              <a:rPr lang="zh-CN" altLang="en-US" sz="5400" dirty="0"/>
              <a:t>章 </a:t>
            </a:r>
            <a:r>
              <a:rPr lang="en-US" altLang="zh-CN" sz="5400" dirty="0"/>
              <a:t>Pandas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125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31924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获取</a:t>
            </a:r>
            <a:r>
              <a:rPr lang="en-US" altLang="zh-CN" sz="2600" dirty="0" err="1">
                <a:latin typeface="+mn-lt"/>
                <a:ea typeface="+mn-ea"/>
              </a:rPr>
              <a:t>DataFrame</a:t>
            </a:r>
            <a:r>
              <a:rPr lang="zh-CN" altLang="en-US" sz="2600" dirty="0">
                <a:latin typeface="+mn-lt"/>
                <a:ea typeface="+mn-ea"/>
              </a:rPr>
              <a:t>中的数据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731B6-E31A-55EF-2647-BE509209FAD3}"/>
              </a:ext>
            </a:extLst>
          </p:cNvPr>
          <p:cNvSpPr txBox="1"/>
          <p:nvPr/>
        </p:nvSpPr>
        <p:spPr>
          <a:xfrm>
            <a:off x="899592" y="2139159"/>
            <a:ext cx="3888432" cy="354148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d1[['a1','a3']]   ##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选择多列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运行结果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d1['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a':'b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']             ##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选择行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运行结果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zh-CN" altLang="en-US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20D06-F88C-854C-6BE7-378D8409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698726"/>
            <a:ext cx="2016224" cy="1162322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C77D9E99-7B0F-2CA0-9A82-A334A1301FB9}"/>
              </a:ext>
            </a:extLst>
          </p:cNvPr>
          <p:cNvSpPr txBox="1"/>
          <p:nvPr/>
        </p:nvSpPr>
        <p:spPr>
          <a:xfrm>
            <a:off x="4836056" y="2158753"/>
            <a:ext cx="3888432" cy="22590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d1[d1['a4']&gt;4]          ##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使用过滤条件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运行结果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A86D31-4C6E-97DE-1D8A-CCA58C55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725144"/>
            <a:ext cx="2145554" cy="10801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DEFD6B-8E7F-58D0-E312-B307E060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426" y="3279887"/>
            <a:ext cx="2097845" cy="122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190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10</a:t>
            </a:r>
            <a:r>
              <a:rPr lang="zh-CN" altLang="en-US" sz="5400" dirty="0"/>
              <a:t>章 </a:t>
            </a:r>
            <a:r>
              <a:rPr lang="en-US" altLang="zh-CN" sz="5400" dirty="0"/>
              <a:t>Pandas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126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31924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800" dirty="0">
                <a:latin typeface="+mn-lt"/>
                <a:ea typeface="+mn-ea"/>
              </a:rPr>
              <a:t>读取</a:t>
            </a:r>
            <a:r>
              <a:rPr lang="en-US" altLang="zh-CN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excel</a:t>
            </a:r>
            <a:r>
              <a:rPr lang="zh-CN" altLang="en-US" sz="2800" dirty="0">
                <a:latin typeface="+mn-lt"/>
                <a:ea typeface="+mn-ea"/>
              </a:rPr>
              <a:t>数据</a:t>
            </a:r>
            <a:endParaRPr lang="en-US" altLang="zh-CN" sz="28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731B6-E31A-55EF-2647-BE509209FAD3}"/>
              </a:ext>
            </a:extLst>
          </p:cNvPr>
          <p:cNvSpPr txBox="1"/>
          <p:nvPr/>
        </p:nvSpPr>
        <p:spPr>
          <a:xfrm>
            <a:off x="899592" y="2139159"/>
            <a:ext cx="6696744" cy="386208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import pandas as pd   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用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pandas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读取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excel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数据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inputfile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= './data/GDP-China.csv'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df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=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pd.read_csv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inputfile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 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查看数据文件前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3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行的数据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df.head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(3)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zh-CN" altLang="en-US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0B06E9-D843-32F1-85E0-588AE0A54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97152"/>
            <a:ext cx="7056784" cy="15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856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10</a:t>
            </a:r>
            <a:r>
              <a:rPr lang="zh-CN" altLang="en-US" sz="5400" dirty="0"/>
              <a:t>章 </a:t>
            </a:r>
            <a:r>
              <a:rPr lang="en-US" altLang="zh-CN" sz="5400" dirty="0"/>
              <a:t>Pandas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127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31924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800" dirty="0">
                <a:latin typeface="+mn-lt"/>
                <a:ea typeface="+mn-ea"/>
              </a:rPr>
              <a:t>查看</a:t>
            </a:r>
            <a:r>
              <a:rPr lang="en-US" altLang="zh-CN" sz="2800" dirty="0">
                <a:latin typeface="+mn-lt"/>
                <a:ea typeface="+mn-ea"/>
              </a:rPr>
              <a:t>excel</a:t>
            </a:r>
            <a:r>
              <a:rPr lang="zh-CN" altLang="en-US" sz="2800" dirty="0">
                <a:latin typeface="+mn-lt"/>
                <a:ea typeface="+mn-ea"/>
              </a:rPr>
              <a:t>数据的基本信息</a:t>
            </a:r>
            <a:endParaRPr lang="en-US" altLang="zh-CN" sz="28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731B6-E31A-55EF-2647-BE509209FAD3}"/>
              </a:ext>
            </a:extLst>
          </p:cNvPr>
          <p:cNvSpPr txBox="1"/>
          <p:nvPr/>
        </p:nvSpPr>
        <p:spPr>
          <a:xfrm>
            <a:off x="899592" y="2139159"/>
            <a:ext cx="7704856" cy="450328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df.info()  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运行结果，由此可知记录总数（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67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），共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列，每列数据类型及是否有空值等信息。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&lt;class '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pandas.core.frame.DataFrame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'&gt;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RangeIndex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: 67 entries, 0 to 66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Data columns (total 7 columns):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年份    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67 non-null int64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国民总收入 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67 non-null float64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国内生产总值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67 non-null float64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第一产业增加值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67 non-null float64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第二产业增加值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67 non-null float64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第三产业增加值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67 non-null float64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人均国内生产总值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67 non-null int64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dtypes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: float64(5), int64(2)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memory usage: 3.8 KB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92810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10</a:t>
            </a:r>
            <a:r>
              <a:rPr lang="zh-CN" altLang="en-US" sz="5400" dirty="0"/>
              <a:t>章 </a:t>
            </a:r>
            <a:r>
              <a:rPr lang="en-US" altLang="zh-CN" sz="5400" dirty="0"/>
              <a:t>Pandas</a:t>
            </a:r>
            <a:r>
              <a:rPr lang="zh-CN" altLang="en-US" sz="5400" dirty="0"/>
              <a:t>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31924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800" dirty="0">
                <a:latin typeface="+mn-lt"/>
                <a:ea typeface="+mn-ea"/>
              </a:rPr>
              <a:t>查看</a:t>
            </a:r>
            <a:r>
              <a:rPr lang="en-US" altLang="zh-CN" sz="2800" dirty="0">
                <a:latin typeface="+mn-lt"/>
                <a:ea typeface="+mn-ea"/>
              </a:rPr>
              <a:t>excel</a:t>
            </a:r>
            <a:r>
              <a:rPr lang="zh-CN" altLang="en-US" sz="2800" dirty="0">
                <a:latin typeface="+mn-lt"/>
                <a:ea typeface="+mn-ea"/>
              </a:rPr>
              <a:t>数据的统计信息</a:t>
            </a:r>
            <a:endParaRPr lang="en-US" altLang="zh-CN" sz="28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731B6-E31A-55EF-2647-BE509209FAD3}"/>
              </a:ext>
            </a:extLst>
          </p:cNvPr>
          <p:cNvSpPr txBox="1"/>
          <p:nvPr/>
        </p:nvSpPr>
        <p:spPr>
          <a:xfrm>
            <a:off x="899592" y="2139159"/>
            <a:ext cx="7632848" cy="129727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df.describe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() 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运行结果，由此可知记录总数（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67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），每列平均值、方差、最大值、不同分位数的值等信息。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7AD0F9-62FE-F6BD-AAC8-EC5F2442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140968"/>
            <a:ext cx="7560840" cy="33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555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323528" y="2996952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11</a:t>
            </a:r>
            <a:r>
              <a:rPr lang="zh-CN" altLang="en-US" sz="5400" dirty="0"/>
              <a:t>章 数据可视化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</a:t>
            </a:fld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577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试运行</a:t>
            </a:r>
            <a:r>
              <a:rPr lang="en-US" altLang="zh-CN" dirty="0"/>
              <a:t>python</a:t>
            </a:r>
          </a:p>
          <a:p>
            <a:pPr lvl="1"/>
            <a:r>
              <a:rPr lang="en-US" altLang="zh-CN" sz="2600" dirty="0"/>
              <a:t>Python</a:t>
            </a:r>
            <a:r>
              <a:rPr lang="zh-CN" altLang="en-US" sz="2600" dirty="0"/>
              <a:t>中的注释</a:t>
            </a:r>
            <a:endParaRPr lang="en-US" altLang="zh-CN" sz="2600" dirty="0"/>
          </a:p>
          <a:p>
            <a:pPr lvl="2"/>
            <a:r>
              <a:rPr lang="zh-CN" altLang="en-US" sz="2300" dirty="0"/>
              <a:t>单行注释和多行注释。单行注释采用</a:t>
            </a:r>
            <a:r>
              <a:rPr lang="en-US" altLang="zh-CN" sz="2300" dirty="0"/>
              <a:t>#</a:t>
            </a:r>
            <a:r>
              <a:rPr lang="zh-CN" altLang="en-US" sz="2300" dirty="0"/>
              <a:t>开头，注释可以在语句或表达式行末；</a:t>
            </a:r>
            <a:endParaRPr lang="en-US" altLang="zh-CN" sz="2300" dirty="0"/>
          </a:p>
          <a:p>
            <a:pPr lvl="2"/>
            <a:r>
              <a:rPr lang="zh-CN" altLang="en-US" sz="2300" dirty="0"/>
              <a:t>多行注释使用三个单引号</a:t>
            </a:r>
            <a:r>
              <a:rPr lang="en-US" altLang="zh-CN" sz="2300" dirty="0"/>
              <a:t>(''')</a:t>
            </a:r>
            <a:r>
              <a:rPr lang="zh-CN" altLang="en-US" sz="2300" dirty="0"/>
              <a:t>或三个双引号</a:t>
            </a:r>
            <a:r>
              <a:rPr lang="en-US" altLang="zh-CN" sz="2300" dirty="0"/>
              <a:t>(""")</a:t>
            </a:r>
            <a:r>
              <a:rPr lang="zh-CN" altLang="en-US" sz="2300" dirty="0"/>
              <a:t>括起来</a:t>
            </a:r>
            <a:endParaRPr lang="en-US" altLang="zh-CN" sz="2300" dirty="0"/>
          </a:p>
          <a:p>
            <a:pPr lvl="1"/>
            <a:r>
              <a:rPr lang="en-US" altLang="zh-CN" sz="2600" dirty="0"/>
              <a:t>Python</a:t>
            </a:r>
            <a:r>
              <a:rPr lang="zh-CN" altLang="en-US" sz="2600" dirty="0"/>
              <a:t>语法特点</a:t>
            </a:r>
          </a:p>
          <a:p>
            <a:pPr lvl="2"/>
            <a:r>
              <a:rPr lang="zh-CN" altLang="en-US" sz="2300" dirty="0"/>
              <a:t>以冒号</a:t>
            </a:r>
            <a:r>
              <a:rPr lang="en-US" altLang="zh-CN" sz="2300" dirty="0"/>
              <a:t>(:)</a:t>
            </a:r>
            <a:r>
              <a:rPr lang="zh-CN" altLang="en-US" sz="2300" dirty="0"/>
              <a:t>作为语句块的开始</a:t>
            </a:r>
            <a:endParaRPr lang="en-US" altLang="zh-CN" sz="2300" dirty="0"/>
          </a:p>
          <a:p>
            <a:pPr lvl="2"/>
            <a:r>
              <a:rPr lang="zh-CN" altLang="en-US" sz="2300" dirty="0"/>
              <a:t>不必使用分号</a:t>
            </a:r>
            <a:r>
              <a:rPr lang="en-US" altLang="zh-CN" sz="2300" dirty="0"/>
              <a:t>(;)</a:t>
            </a:r>
            <a:r>
              <a:rPr lang="zh-CN" altLang="en-US" sz="2300" dirty="0"/>
              <a:t>作为结尾</a:t>
            </a:r>
          </a:p>
          <a:p>
            <a:pPr lvl="2"/>
            <a:r>
              <a:rPr lang="zh-CN" altLang="en-US" sz="2300" dirty="0"/>
              <a:t>一般使用</a:t>
            </a:r>
            <a:r>
              <a:rPr lang="en-US" altLang="zh-CN" sz="2300" dirty="0"/>
              <a:t>4</a:t>
            </a:r>
            <a:r>
              <a:rPr lang="zh-CN" altLang="en-US" sz="2300" dirty="0"/>
              <a:t>个空格作为缩排区块的依据</a:t>
            </a:r>
            <a:endParaRPr lang="en-US" altLang="zh-CN" sz="23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300" dirty="0"/>
          </a:p>
          <a:p>
            <a:pPr lvl="1"/>
            <a:endParaRPr lang="en-US" altLang="zh-CN" sz="2600" dirty="0"/>
          </a:p>
          <a:p>
            <a:pPr lvl="2"/>
            <a:endParaRPr lang="en-US" altLang="zh-CN" sz="2600" dirty="0"/>
          </a:p>
          <a:p>
            <a:pPr lvl="2"/>
            <a:endParaRPr lang="zh-CN" altLang="en-US" sz="26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6576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11</a:t>
            </a:r>
            <a:r>
              <a:rPr lang="zh-CN" altLang="en-US" sz="5400" dirty="0"/>
              <a:t>章 数据可视化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600" dirty="0">
                <a:latin typeface="+mn-lt"/>
                <a:ea typeface="+mn-ea"/>
              </a:rPr>
              <a:t>Python</a:t>
            </a:r>
            <a:r>
              <a:rPr lang="zh-CN" altLang="en-US" sz="2600" dirty="0">
                <a:latin typeface="+mn-lt"/>
                <a:ea typeface="+mn-ea"/>
              </a:rPr>
              <a:t>可视化常用工具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Matplotlib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是其它可视化工具的基础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功能强大，可定制化程度较高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Seaborn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在</a:t>
            </a:r>
            <a:r>
              <a:rPr lang="en-US" altLang="zh-CN" sz="2600" dirty="0" err="1"/>
              <a:t>Matplotlib</a:t>
            </a:r>
            <a:r>
              <a:rPr lang="zh-CN" altLang="en-US" sz="2600" dirty="0"/>
              <a:t>的基础上进行了更高级的封装</a:t>
            </a:r>
            <a:endParaRPr lang="en-US" altLang="zh-CN" sz="2600" dirty="0"/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/>
              <a:t>作图更加方便快捷</a:t>
            </a:r>
            <a:endParaRPr lang="en-US" altLang="zh-CN" sz="2600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/>
              <a:t>Pyecharts</a:t>
            </a:r>
            <a:endParaRPr lang="en-US" altLang="zh-CN" sz="2600" dirty="0"/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/>
              <a:t>是百度开源的可视化工具，有很多炫酷的功能。</a:t>
            </a: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43681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11</a:t>
            </a:r>
            <a:r>
              <a:rPr lang="zh-CN" altLang="en-US" sz="5400" dirty="0"/>
              <a:t>章 数据可视化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600" dirty="0" err="1">
                <a:latin typeface="+mn-lt"/>
                <a:ea typeface="+mn-ea"/>
              </a:rPr>
              <a:t>matplotlin</a:t>
            </a:r>
            <a:r>
              <a:rPr lang="zh-CN" altLang="en-US" sz="2600" dirty="0">
                <a:latin typeface="+mn-lt"/>
                <a:ea typeface="+mn-ea"/>
              </a:rPr>
              <a:t>可视化简单实例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1D09D-8567-FB29-A57A-49FB152E40FF}"/>
              </a:ext>
            </a:extLst>
          </p:cNvPr>
          <p:cNvSpPr txBox="1"/>
          <p:nvPr/>
        </p:nvSpPr>
        <p:spPr>
          <a:xfrm>
            <a:off x="769368" y="2110658"/>
            <a:ext cx="7632848" cy="354148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导入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matplotlib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模块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import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matplotlib.pyplot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as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%matplotlib inline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生成数据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x=[0,1,2,3,4,5,6,7,8,9]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#y=x**2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y=[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**2 for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in x]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plt.plot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x,y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 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画图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plt.show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()    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显示图形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14411E-C305-67FC-5B23-C147BF43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305815"/>
            <a:ext cx="3505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259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11</a:t>
            </a:r>
            <a:r>
              <a:rPr lang="zh-CN" altLang="en-US" sz="5400" dirty="0"/>
              <a:t>章 数据可视化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添加标签和修改粗细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1D09D-8567-FB29-A57A-49FB152E40FF}"/>
              </a:ext>
            </a:extLst>
          </p:cNvPr>
          <p:cNvSpPr txBox="1"/>
          <p:nvPr/>
        </p:nvSpPr>
        <p:spPr>
          <a:xfrm>
            <a:off x="769368" y="1908946"/>
            <a:ext cx="7632848" cy="450328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导入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matplotlib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模块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import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matplotlib.pyplot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as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%matplotlib inline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生成数据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x=[0,1,2,3,4,5,6,7,8,9]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#y=x**2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y=[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**2 for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in x]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画图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plt.plot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x,y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增加标题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plt.title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抛物线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增加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轴、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y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轴名称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plt.xlabel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("x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轴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")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plt.ylabel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("y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轴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B93657-AA79-EE08-ADD0-632AF091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774573"/>
            <a:ext cx="3987656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6687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11</a:t>
            </a:r>
            <a:r>
              <a:rPr lang="zh-CN" altLang="en-US" sz="5400" dirty="0"/>
              <a:t>章 数据可视化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解决中文显示乱码问题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1D09D-8567-FB29-A57A-49FB152E40FF}"/>
              </a:ext>
            </a:extLst>
          </p:cNvPr>
          <p:cNvSpPr txBox="1"/>
          <p:nvPr/>
        </p:nvSpPr>
        <p:spPr>
          <a:xfrm>
            <a:off x="755575" y="1919238"/>
            <a:ext cx="7632848" cy="450328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import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matplotlib.pyplot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as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%matplotlib inline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修改图形的字体，以支持中文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plt.rcParams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['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font.sans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-serif']=['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SimHei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'] 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x=[0,1,2,3,4,5,6,7,8,9]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#y=x**2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y=[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**2 for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in x]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plt.plot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x,y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增加标题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plt.title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抛物线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增加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轴、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y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轴名称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plt.xlabel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("x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轴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")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plt.ylabel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("y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轴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00B013-8B57-4AFE-4137-222FFB87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21100"/>
            <a:ext cx="36099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346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11</a:t>
            </a:r>
            <a:r>
              <a:rPr lang="zh-CN" altLang="en-US" sz="5400" dirty="0"/>
              <a:t>章 数据可视化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134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用</a:t>
            </a:r>
            <a:r>
              <a:rPr lang="en-US" altLang="zh-CN" sz="2600" dirty="0">
                <a:latin typeface="+mn-lt"/>
                <a:ea typeface="+mn-ea"/>
              </a:rPr>
              <a:t>seaborn</a:t>
            </a:r>
            <a:r>
              <a:rPr lang="zh-CN" altLang="en-US" sz="2600" dirty="0">
                <a:latin typeface="+mn-lt"/>
                <a:ea typeface="+mn-ea"/>
              </a:rPr>
              <a:t>画图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1D09D-8567-FB29-A57A-49FB152E40FF}"/>
              </a:ext>
            </a:extLst>
          </p:cNvPr>
          <p:cNvSpPr txBox="1"/>
          <p:nvPr/>
        </p:nvSpPr>
        <p:spPr>
          <a:xfrm>
            <a:off x="755575" y="1919238"/>
            <a:ext cx="7632848" cy="322088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import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numpy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as np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import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matplotlib.pyplot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as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import seaborn as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sns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%matplotlib inline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plt.rcParams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['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axes.unicode_minus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']=False 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用来正常显示负号</a:t>
            </a:r>
          </a:p>
          <a:p>
            <a:pPr>
              <a:lnSpc>
                <a:spcPts val="2500"/>
              </a:lnSpc>
            </a:pPr>
            <a:endParaRPr lang="zh-CN" altLang="en-US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随机生成满足正态分布的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100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个数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 =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np.random.normal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(size=100)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sns.distplot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(x)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A6D5FD-66BD-0315-EDDD-AA3D127D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081" y="3789040"/>
            <a:ext cx="35337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9911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192C3EE0-FF3E-919C-E729-4A726AC3D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33670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11</a:t>
            </a:r>
            <a:r>
              <a:rPr lang="zh-CN" altLang="en-US" sz="5400" dirty="0"/>
              <a:t>章 数据可视化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135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683568" y="1412777"/>
            <a:ext cx="724123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用</a:t>
            </a:r>
            <a:r>
              <a:rPr lang="en-US" altLang="zh-CN" sz="2600" dirty="0" err="1">
                <a:latin typeface="+mn-lt"/>
                <a:ea typeface="+mn-ea"/>
              </a:rPr>
              <a:t>pyecharts</a:t>
            </a:r>
            <a:r>
              <a:rPr lang="zh-CN" altLang="en-US" sz="2600" dirty="0">
                <a:latin typeface="+mn-lt"/>
                <a:ea typeface="+mn-ea"/>
              </a:rPr>
              <a:t>画图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是一个由百度开源的数据可视化，凭借着良好的交互性，精巧的图表设计，得到了众多开发者的认可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95934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323528" y="28575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136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137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机器学习一般流程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5" y="2143115"/>
            <a:ext cx="7215239" cy="400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16875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数据探索和预处理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数据探索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了解数据的结构、数据量、各特征的统计信息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数据质量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可借助</a:t>
            </a:r>
            <a:r>
              <a:rPr lang="en-US" altLang="zh-CN" sz="2600" dirty="0" err="1">
                <a:latin typeface="+mn-lt"/>
                <a:ea typeface="+mn-ea"/>
              </a:rPr>
              <a:t>NumPy</a:t>
            </a:r>
            <a:r>
              <a:rPr lang="zh-CN" altLang="en-US" sz="2600" dirty="0">
                <a:latin typeface="+mn-lt"/>
                <a:ea typeface="+mn-ea"/>
              </a:rPr>
              <a:t>、</a:t>
            </a:r>
            <a:r>
              <a:rPr lang="en-US" altLang="zh-CN" sz="2600" dirty="0">
                <a:latin typeface="+mn-lt"/>
                <a:ea typeface="+mn-ea"/>
              </a:rPr>
              <a:t>pandas</a:t>
            </a:r>
            <a:r>
              <a:rPr lang="zh-CN" altLang="en-US" sz="2600" dirty="0">
                <a:latin typeface="+mn-lt"/>
                <a:ea typeface="+mn-ea"/>
              </a:rPr>
              <a:t>、</a:t>
            </a:r>
            <a:r>
              <a:rPr lang="en-US" altLang="zh-CN" sz="2600" dirty="0" err="1">
                <a:latin typeface="+mn-lt"/>
                <a:ea typeface="+mn-ea"/>
              </a:rPr>
              <a:t>Sklearn</a:t>
            </a:r>
            <a:r>
              <a:rPr lang="zh-CN" altLang="en-US" sz="2600" dirty="0">
                <a:latin typeface="+mn-lt"/>
                <a:ea typeface="+mn-ea"/>
              </a:rPr>
              <a:t>等工具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预处理（或特种工程）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清理数据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规范数据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数据转换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可使用</a:t>
            </a:r>
            <a:r>
              <a:rPr lang="en-US" altLang="zh-CN" sz="2600" dirty="0" err="1"/>
              <a:t>NumPy</a:t>
            </a:r>
            <a:r>
              <a:rPr lang="zh-CN" altLang="en-US" sz="2600" dirty="0"/>
              <a:t>、</a:t>
            </a:r>
            <a:r>
              <a:rPr lang="en-US" altLang="zh-CN" sz="2600" dirty="0"/>
              <a:t>pandas</a:t>
            </a:r>
            <a:r>
              <a:rPr lang="zh-CN" altLang="en-US" sz="2600" dirty="0"/>
              <a:t>、</a:t>
            </a:r>
            <a:r>
              <a:rPr lang="en-US" altLang="zh-CN" sz="2600" dirty="0" err="1"/>
              <a:t>Sklearn</a:t>
            </a:r>
            <a:r>
              <a:rPr lang="zh-CN" altLang="en-US" sz="2600" dirty="0">
                <a:latin typeface="+mn-lt"/>
                <a:ea typeface="+mn-ea"/>
              </a:rPr>
              <a:t>等工具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常用算法或模型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071678"/>
            <a:ext cx="6500858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</a:t>
            </a:fld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500174"/>
                <a:ext cx="8229600" cy="4857784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CN" altLang="en-US" dirty="0"/>
                  <a:t>试运行</a:t>
                </a:r>
                <a:r>
                  <a:rPr lang="en-US" altLang="zh-CN" dirty="0"/>
                  <a:t>python</a:t>
                </a:r>
              </a:p>
              <a:p>
                <a:pPr lvl="1"/>
                <a:r>
                  <a:rPr lang="zh-CN" altLang="en-US" sz="2600" dirty="0"/>
                  <a:t>利用</a:t>
                </a:r>
                <a:r>
                  <a:rPr lang="en-US" altLang="zh-CN" sz="2600" dirty="0"/>
                  <a:t>matplotlib</a:t>
                </a:r>
                <a:r>
                  <a:rPr lang="zh-CN" altLang="en-US" sz="2600" dirty="0"/>
                  <a:t>模块画一条抛物线（</a:t>
                </a:r>
                <a:r>
                  <a:rPr lang="en-US" altLang="zh-CN" sz="2600" dirty="0"/>
                  <a:t>y</a:t>
                </a:r>
                <a14:m>
                  <m:oMath xmlns:m="http://schemas.openxmlformats.org/officeDocument/2006/math">
                    <m:r>
                      <a:rPr lang="en-US" altLang="zh-CN" sz="2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6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600" dirty="0"/>
                  <a:t>）</a:t>
                </a:r>
                <a:endParaRPr lang="en-US" altLang="zh-CN" sz="2600" dirty="0"/>
              </a:p>
              <a:p>
                <a:pPr lvl="1"/>
                <a:endParaRPr lang="en-US" altLang="zh-CN" sz="2600" dirty="0"/>
              </a:p>
              <a:p>
                <a:pPr lvl="1"/>
                <a:endParaRPr lang="en-US" altLang="zh-CN" sz="2600" dirty="0"/>
              </a:p>
              <a:p>
                <a:pPr lvl="1"/>
                <a:endParaRPr lang="en-US" altLang="zh-CN" sz="2600" dirty="0"/>
              </a:p>
              <a:p>
                <a:pPr lvl="1"/>
                <a:endParaRPr lang="en-US" altLang="zh-CN" sz="2300" dirty="0"/>
              </a:p>
              <a:p>
                <a:pPr lvl="1"/>
                <a:endParaRPr lang="en-US" altLang="zh-CN" sz="2600" dirty="0"/>
              </a:p>
              <a:p>
                <a:pPr lvl="2"/>
                <a:endParaRPr lang="en-US" altLang="zh-CN" sz="2600" dirty="0"/>
              </a:p>
              <a:p>
                <a:pPr lvl="2"/>
                <a:endParaRPr lang="zh-CN" altLang="en-US" sz="2600" dirty="0"/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500174"/>
                <a:ext cx="8229600" cy="4857784"/>
              </a:xfrm>
              <a:blipFill>
                <a:blip r:embed="rId3"/>
                <a:stretch>
                  <a:fillRect l="-889" t="-150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6606F-0AEF-2887-0F8B-E917B9D21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64" y="2492896"/>
            <a:ext cx="7068612" cy="386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29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评估模型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2143116"/>
            <a:ext cx="578647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优化模型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数据质量优化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正则化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数据增强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添加一些衍生特征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对一些特征进行合并或拆分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增加数据的代表性或多样性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选择多种算法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选择更合理的损失函数和评估方法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5"/>
              <p:cNvSpPr txBox="1">
                <a:spLocks/>
              </p:cNvSpPr>
              <p:nvPr/>
            </p:nvSpPr>
            <p:spPr bwMode="auto">
              <a:xfrm>
                <a:off x="354360" y="1500175"/>
                <a:ext cx="8229600" cy="4824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线性回归</a:t>
                </a: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根据目标函数</a:t>
                </a:r>
                <a:r>
                  <a:rPr lang="en-US" altLang="zh-CN" sz="2600" dirty="0">
                    <a:latin typeface="+mn-lt"/>
                    <a:ea typeface="+mn-ea"/>
                  </a:rPr>
                  <a:t>MSE=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6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 i="0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600" i="1" dirty="0">
                                <a:latin typeface="Cambria Math" panose="02040503050406030204" pitchFamily="18" charset="0"/>
                                <a:ea typeface="+mn-ea"/>
                              </a:rPr>
                              <m:t>k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altLang="zh-CN" sz="2600" dirty="0"/>
                          <m:t>||</m:t>
                        </m:r>
                        <m:sSubSup>
                          <m:sSubSupPr>
                            <m:ctrlPr>
                              <a:rPr lang="en-US" altLang="zh-CN" sz="2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6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6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600" dirty="0"/>
                          <m:t>−</m:t>
                        </m:r>
                        <m:sSub>
                          <m:sSubPr>
                            <m:ctrlPr>
                              <a:rPr lang="en-US" altLang="zh-CN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6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600" dirty="0"/>
                          <m:t>||</m:t>
                        </m:r>
                      </m:e>
                    </m:func>
                  </m:oMath>
                </a14:m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600" i="1" dirty="0">
                        <a:latin typeface="Cambria Math" panose="02040503050406030204" pitchFamily="18" charset="0"/>
                      </a:rPr>
                      <m:t>为标签，</m:t>
                    </m:r>
                    <m:sSubSup>
                      <m:sSubSupPr>
                        <m:ctrlPr>
                          <a:rPr lang="en-US" altLang="zh-CN" sz="26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zh-CN" altLang="en-US" sz="2600" i="1" dirty="0">
                            <a:latin typeface="Cambria Math" panose="02040503050406030204" pitchFamily="18" charset="0"/>
                            <a:ea typeface="+mn-ea"/>
                          </a:rPr>
                          <m:t>预测</m:t>
                        </m:r>
                        <m:r>
                          <a:rPr lang="zh-CN" altLang="en-US" sz="2600" i="1" dirty="0" smtClean="0">
                            <a:latin typeface="Cambria Math" panose="02040503050406030204" pitchFamily="18" charset="0"/>
                            <a:ea typeface="+mn-ea"/>
                          </a:rPr>
                          <m:t>值</m:t>
                        </m:r>
                        <m:r>
                          <a:rPr lang="zh-CN" altLang="en-US" sz="2600" i="1" dirty="0">
                            <a:latin typeface="Cambria Math" panose="02040503050406030204" pitchFamily="18" charset="0"/>
                            <a:ea typeface="+mn-ea"/>
                          </a:rPr>
                          <m:t>为</m:t>
                        </m:r>
                        <m:r>
                          <a:rPr lang="zh-CN" altLang="en-US" sz="2600" i="1" dirty="0" smtClean="0">
                            <a:latin typeface="Cambria Math" panose="02040503050406030204" pitchFamily="18" charset="0"/>
                            <a:ea typeface="+mn-ea"/>
                          </a:rPr>
                          <m:t>：</m:t>
                        </m:r>
                        <m:r>
                          <a:rPr lang="en-US" altLang="zh-CN" sz="26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  <m:sub>
                        <m:r>
                          <a:rPr lang="en-US" altLang="zh-CN" sz="26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𝑘</m:t>
                        </m:r>
                      </m:sub>
                      <m:sup>
                        <m:r>
                          <a:rPr lang="en-US" altLang="zh-CN" sz="26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600" dirty="0">
                    <a:latin typeface="+mn-lt"/>
                    <a:ea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sz="2600" i="1" dirty="0" smtClean="0">
                        <a:latin typeface="Cambria Math" panose="02040503050406030204" pitchFamily="18" charset="0"/>
                        <a:ea typeface="+mn-ea"/>
                      </a:rPr>
                      <m:t>𝜔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600" i="1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600" dirty="0">
                    <a:latin typeface="+mn-lt"/>
                    <a:ea typeface="+mn-ea"/>
                  </a:rPr>
                  <a:t>+b</a:t>
                </a: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在迭代过程中不断调整参数</a:t>
                </a:r>
                <a14:m>
                  <m:oMath xmlns:m="http://schemas.openxmlformats.org/officeDocument/2006/math">
                    <m:r>
                      <a:rPr lang="zh-CN" altLang="en-US" sz="2600" i="1" dirty="0" smtClean="0">
                        <a:latin typeface="Cambria Math" panose="02040503050406030204" pitchFamily="18" charset="0"/>
                        <a:ea typeface="+mn-ea"/>
                      </a:rPr>
                      <m:t>𝜔</m:t>
                    </m:r>
                  </m:oMath>
                </a14:m>
                <a:r>
                  <a:rPr lang="zh-CN" altLang="en-US" sz="2600" dirty="0">
                    <a:latin typeface="+mn-lt"/>
                    <a:ea typeface="+mn-ea"/>
                  </a:rPr>
                  <a:t>与</a:t>
                </a:r>
                <a:r>
                  <a:rPr lang="en-US" altLang="zh-CN" sz="2600" dirty="0">
                    <a:latin typeface="+mn-lt"/>
                    <a:ea typeface="+mn-ea"/>
                  </a:rPr>
                  <a:t>b</a:t>
                </a:r>
                <a:r>
                  <a:rPr lang="zh-CN" altLang="en-US" sz="2600" dirty="0">
                    <a:latin typeface="+mn-lt"/>
                    <a:ea typeface="+mn-ea"/>
                  </a:rPr>
                  <a:t>使</a:t>
                </a:r>
                <a:r>
                  <a:rPr lang="en-US" altLang="zh-CN" sz="2600" dirty="0">
                    <a:latin typeface="+mn-lt"/>
                    <a:ea typeface="+mn-ea"/>
                  </a:rPr>
                  <a:t>MSE</a:t>
                </a:r>
                <a:r>
                  <a:rPr lang="zh-CN" altLang="en-US" sz="2600" dirty="0">
                    <a:latin typeface="+mn-lt"/>
                    <a:ea typeface="+mn-ea"/>
                  </a:rPr>
                  <a:t>越来越小</a:t>
                </a:r>
                <a:endParaRPr lang="en-US" altLang="zh-CN" sz="2600" dirty="0">
                  <a:latin typeface="+mn-lt"/>
                  <a:ea typeface="+mn-ea"/>
                </a:endParaRPr>
              </a:p>
              <a:p>
                <a:pPr marL="1187450" lvl="2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defRPr/>
                </a:pPr>
                <a:endParaRPr lang="en-US" altLang="zh-CN" sz="2600" dirty="0"/>
              </a:p>
              <a:p>
                <a:pPr marL="1644650" lvl="3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600" dirty="0">
                  <a:latin typeface="+mn-lt"/>
                  <a:ea typeface="+mn-ea"/>
                </a:endParaRPr>
              </a:p>
              <a:p>
                <a:pPr marL="1187450" lvl="2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60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8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360" y="1500175"/>
                <a:ext cx="8229600" cy="4824426"/>
              </a:xfrm>
              <a:prstGeom prst="rect">
                <a:avLst/>
              </a:prstGeom>
              <a:blipFill>
                <a:blip r:embed="rId3"/>
                <a:stretch>
                  <a:fillRect l="-889" t="-15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>
            <a:extLst>
              <a:ext uri="{FF2B5EF4-FFF2-40B4-BE49-F238E27FC236}">
                <a16:creationId xmlns:a16="http://schemas.microsoft.com/office/drawing/2014/main" id="{773AF4FB-E801-7196-CEC1-F1109742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39904"/>
            <a:ext cx="626469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579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35436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分类</a:t>
            </a:r>
            <a:r>
              <a:rPr lang="en-US" altLang="zh-CN" sz="2600" dirty="0">
                <a:latin typeface="+mn-lt"/>
                <a:ea typeface="+mn-ea"/>
              </a:rPr>
              <a:t>(</a:t>
            </a:r>
            <a:r>
              <a:rPr lang="zh-CN" altLang="en-US" sz="2600" dirty="0">
                <a:latin typeface="+mn-lt"/>
                <a:ea typeface="+mn-ea"/>
              </a:rPr>
              <a:t>以逻辑回归为例</a:t>
            </a:r>
            <a:r>
              <a:rPr lang="en-US" altLang="zh-CN" sz="2600" dirty="0">
                <a:latin typeface="+mn-lt"/>
                <a:ea typeface="+mn-ea"/>
              </a:rPr>
              <a:t>)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我们先看一个简单的二分类问题</a:t>
            </a:r>
            <a:endParaRPr lang="en-US" altLang="zh-CN" sz="26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4135F32-2852-09F5-192B-87EC5E7C2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207246"/>
              </p:ext>
            </p:extLst>
          </p:nvPr>
        </p:nvGraphicFramePr>
        <p:xfrm>
          <a:off x="1043608" y="2636912"/>
          <a:ext cx="6048672" cy="3456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959041" imgH="2293188" progId="Visio.Drawing.11">
                  <p:embed/>
                </p:oleObj>
              </mc:Choice>
              <mc:Fallback>
                <p:oleObj name="Visio" r:id="rId3" imgW="2959041" imgH="229318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636912"/>
                        <a:ext cx="6048672" cy="3456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14146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144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5"/>
              <p:cNvSpPr txBox="1">
                <a:spLocks/>
              </p:cNvSpPr>
              <p:nvPr/>
            </p:nvSpPr>
            <p:spPr bwMode="auto">
              <a:xfrm>
                <a:off x="354360" y="1500175"/>
                <a:ext cx="8229600" cy="4824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分类</a:t>
                </a:r>
                <a:r>
                  <a:rPr lang="en-US" altLang="zh-CN" sz="2600" dirty="0">
                    <a:latin typeface="+mn-lt"/>
                    <a:ea typeface="+mn-ea"/>
                  </a:rPr>
                  <a:t>(</a:t>
                </a:r>
                <a:r>
                  <a:rPr lang="zh-CN" altLang="en-US" sz="2600" dirty="0">
                    <a:latin typeface="+mn-lt"/>
                    <a:ea typeface="+mn-ea"/>
                  </a:rPr>
                  <a:t>以逻辑回归为例</a:t>
                </a:r>
                <a:r>
                  <a:rPr lang="en-US" altLang="zh-CN" sz="2600" dirty="0">
                    <a:latin typeface="+mn-lt"/>
                    <a:ea typeface="+mn-ea"/>
                  </a:rPr>
                  <a:t>)</a:t>
                </a: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我们先看一个简单的二分类问题</a:t>
                </a: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可以用阶跃函数拟合条件概率</a:t>
                </a: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en-US" altLang="zh-CN" sz="2600" dirty="0">
                    <a:ea typeface="+mn-ea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=1|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0.5,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&amp;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400" dirty="0">
                    <a:latin typeface="+mn-lt"/>
                    <a:ea typeface="+mn-ea"/>
                  </a:rPr>
                  <a:t>这样就把概率</a:t>
                </a:r>
                <a:r>
                  <a:rPr lang="en-US" altLang="zh-CN" sz="2600" dirty="0">
                    <a:ea typeface="+mn-ea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=1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  <a:ea typeface="+mn-ea"/>
                      </a:rPr>
                      <m:t>与</m:t>
                    </m:r>
                  </m:oMath>
                </a14:m>
                <a:r>
                  <a:rPr lang="zh-CN" altLang="en-US" sz="2400" dirty="0">
                    <a:latin typeface="+mn-lt"/>
                    <a:ea typeface="+mn-ea"/>
                  </a:rPr>
                  <a:t>样本</a:t>
                </a:r>
                <a:r>
                  <a:rPr lang="en-US" altLang="zh-CN" sz="2400" dirty="0">
                    <a:latin typeface="+mn-lt"/>
                    <a:ea typeface="+mn-ea"/>
                  </a:rPr>
                  <a:t>x</a:t>
                </a:r>
                <a:r>
                  <a:rPr lang="zh-CN" altLang="en-US" sz="2400" dirty="0">
                    <a:latin typeface="+mn-lt"/>
                    <a:ea typeface="+mn-ea"/>
                  </a:rPr>
                  <a:t>联系起来了。</a:t>
                </a:r>
                <a:endParaRPr lang="en-US" altLang="zh-CN" sz="24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400" dirty="0">
                    <a:latin typeface="+mn-lt"/>
                    <a:ea typeface="+mn-ea"/>
                  </a:rPr>
                  <a:t>不过阶跃不连续，所以我们一般用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+mn-lt"/>
                    <a:ea typeface="+mn-ea"/>
                  </a:rPr>
                  <a:t>关于</a:t>
                </a:r>
                <a:r>
                  <a:rPr lang="en-US" altLang="zh-CN" sz="2400" dirty="0" err="1">
                    <a:latin typeface="+mn-lt"/>
                    <a:ea typeface="+mn-ea"/>
                  </a:rPr>
                  <a:t>softmoid</a:t>
                </a:r>
                <a:r>
                  <a:rPr lang="zh-CN" altLang="en-US" sz="2400" dirty="0">
                    <a:latin typeface="+mn-lt"/>
                    <a:ea typeface="+mn-ea"/>
                  </a:rPr>
                  <a:t>函数来拟合条件概率</a:t>
                </a:r>
                <a:r>
                  <a:rPr lang="en-US" altLang="zh-CN" sz="2600" dirty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400" dirty="0">
                  <a:latin typeface="+mn-lt"/>
                  <a:ea typeface="+mn-ea"/>
                </a:endParaRPr>
              </a:p>
              <a:p>
                <a:pPr marL="1644650" lvl="3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600" dirty="0">
                  <a:latin typeface="+mn-lt"/>
                  <a:ea typeface="+mn-ea"/>
                </a:endParaRPr>
              </a:p>
              <a:p>
                <a:pPr marL="1187450" lvl="2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60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8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360" y="1500175"/>
                <a:ext cx="8229600" cy="4824426"/>
              </a:xfrm>
              <a:prstGeom prst="rect">
                <a:avLst/>
              </a:prstGeom>
              <a:blipFill>
                <a:blip r:embed="rId3"/>
                <a:stretch>
                  <a:fillRect l="-889" t="-15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421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145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5"/>
              <p:cNvSpPr txBox="1">
                <a:spLocks/>
              </p:cNvSpPr>
              <p:nvPr/>
            </p:nvSpPr>
            <p:spPr bwMode="auto">
              <a:xfrm>
                <a:off x="354360" y="1500175"/>
                <a:ext cx="8229600" cy="4824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分类</a:t>
                </a:r>
                <a:r>
                  <a:rPr lang="en-US" altLang="zh-CN" sz="2600" dirty="0">
                    <a:latin typeface="+mn-lt"/>
                    <a:ea typeface="+mn-ea"/>
                  </a:rPr>
                  <a:t>(</a:t>
                </a:r>
                <a:r>
                  <a:rPr lang="zh-CN" altLang="en-US" sz="2600" dirty="0">
                    <a:latin typeface="+mn-lt"/>
                    <a:ea typeface="+mn-ea"/>
                  </a:rPr>
                  <a:t>以逻辑回归为例</a:t>
                </a:r>
                <a:r>
                  <a:rPr lang="en-US" altLang="zh-CN" sz="2600" dirty="0">
                    <a:latin typeface="+mn-lt"/>
                    <a:ea typeface="+mn-ea"/>
                  </a:rPr>
                  <a:t>)</a:t>
                </a: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800" dirty="0">
                    <a:latin typeface="+mn-lt"/>
                    <a:ea typeface="+mn-ea"/>
                  </a:rPr>
                  <a:t>一般用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+mn-lt"/>
                    <a:ea typeface="+mn-ea"/>
                  </a:rPr>
                  <a:t>关于</a:t>
                </a:r>
                <a:r>
                  <a:rPr lang="en-US" altLang="zh-CN" sz="2800" dirty="0" err="1">
                    <a:latin typeface="+mn-lt"/>
                    <a:ea typeface="+mn-ea"/>
                  </a:rPr>
                  <a:t>softmoid</a:t>
                </a:r>
                <a:r>
                  <a:rPr lang="zh-CN" altLang="en-US" sz="2800" dirty="0">
                    <a:latin typeface="+mn-lt"/>
                    <a:ea typeface="+mn-ea"/>
                  </a:rPr>
                  <a:t>函数来拟合条件概率</a:t>
                </a:r>
                <a:r>
                  <a:rPr lang="en-US" altLang="zh-CN" sz="3200" dirty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600" dirty="0">
                    <a:latin typeface="+mn-lt"/>
                    <a:ea typeface="+mn-ea"/>
                  </a:rPr>
                  <a:t>或</a:t>
                </a:r>
                <a:r>
                  <a:rPr lang="en-US" altLang="zh-CN" sz="2600" dirty="0">
                    <a:latin typeface="+mn-lt"/>
                    <a:ea typeface="+mn-ea"/>
                  </a:rPr>
                  <a:t>y</a:t>
                </a:r>
                <a:r>
                  <a:rPr lang="zh-CN" altLang="en-US" sz="2600" dirty="0">
                    <a:latin typeface="+mn-lt"/>
                    <a:ea typeface="+mn-ea"/>
                  </a:rPr>
                  <a:t>的后验概率。</a:t>
                </a: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en-US" altLang="zh-CN" sz="2600" dirty="0">
                    <a:ea typeface="+mn-ea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=1|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400" dirty="0">
                  <a:latin typeface="+mn-lt"/>
                  <a:ea typeface="+mn-ea"/>
                </a:endParaRPr>
              </a:p>
              <a:p>
                <a:pPr marL="1187450" lvl="2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这就是逻辑回归的模型</a:t>
                </a: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60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8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360" y="1500175"/>
                <a:ext cx="8229600" cy="4824426"/>
              </a:xfrm>
              <a:prstGeom prst="rect">
                <a:avLst/>
              </a:prstGeom>
              <a:blipFill>
                <a:blip r:embed="rId3"/>
                <a:stretch>
                  <a:fillRect l="-889" t="-1515" r="-7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1698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146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35436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分类</a:t>
            </a:r>
            <a:r>
              <a:rPr lang="en-US" altLang="zh-CN" sz="2600" dirty="0">
                <a:latin typeface="+mn-lt"/>
                <a:ea typeface="+mn-ea"/>
              </a:rPr>
              <a:t>(</a:t>
            </a:r>
            <a:r>
              <a:rPr lang="zh-CN" altLang="en-US" sz="2600" dirty="0">
                <a:latin typeface="+mn-lt"/>
                <a:ea typeface="+mn-ea"/>
              </a:rPr>
              <a:t>以逻辑回归为例</a:t>
            </a:r>
            <a:r>
              <a:rPr lang="en-US" altLang="zh-CN" sz="2600" dirty="0">
                <a:latin typeface="+mn-lt"/>
                <a:ea typeface="+mn-ea"/>
              </a:rPr>
              <a:t>)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逻辑回归的模型的目标函数一般不用</a:t>
            </a:r>
            <a:r>
              <a:rPr lang="en-US" altLang="zh-CN" sz="2600" dirty="0">
                <a:latin typeface="+mn-lt"/>
                <a:ea typeface="+mn-ea"/>
              </a:rPr>
              <a:t>MSE</a:t>
            </a:r>
            <a:r>
              <a:rPr lang="zh-CN" altLang="en-US" sz="2600" dirty="0">
                <a:latin typeface="+mn-lt"/>
                <a:ea typeface="+mn-ea"/>
              </a:rPr>
              <a:t>，否则基于</a:t>
            </a:r>
            <a:r>
              <a:rPr lang="en-US" altLang="zh-CN" sz="2600" dirty="0">
                <a:latin typeface="+mn-lt"/>
                <a:ea typeface="+mn-ea"/>
              </a:rPr>
              <a:t>MSE=J(w)</a:t>
            </a:r>
            <a:r>
              <a:rPr lang="zh-CN" altLang="en-US" sz="2600" dirty="0">
                <a:latin typeface="+mn-lt"/>
                <a:ea typeface="+mn-ea"/>
              </a:rPr>
              <a:t>的梯度下降法，</a:t>
            </a:r>
            <a:r>
              <a:rPr lang="zh-CN" altLang="zh-CN" sz="2600" dirty="0">
                <a:latin typeface="+mn-lt"/>
                <a:ea typeface="+mn-ea"/>
              </a:rPr>
              <a:t>易陷入局部极值点</a:t>
            </a:r>
            <a:r>
              <a:rPr lang="zh-CN" altLang="en-US" sz="2600" dirty="0">
                <a:latin typeface="+mn-lt"/>
                <a:ea typeface="+mn-ea"/>
              </a:rPr>
              <a:t>。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0FFFA8-FA25-FDC5-E1AA-7C3CB1D3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996953"/>
            <a:ext cx="619268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65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147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35436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分类</a:t>
            </a:r>
            <a:r>
              <a:rPr lang="en-US" altLang="zh-CN" sz="2600" dirty="0">
                <a:latin typeface="+mn-lt"/>
                <a:ea typeface="+mn-ea"/>
              </a:rPr>
              <a:t>(</a:t>
            </a:r>
            <a:r>
              <a:rPr lang="zh-CN" altLang="en-US" sz="2600" dirty="0">
                <a:latin typeface="+mn-lt"/>
                <a:ea typeface="+mn-ea"/>
              </a:rPr>
              <a:t>以逻辑回归为例</a:t>
            </a:r>
            <a:r>
              <a:rPr lang="en-US" altLang="zh-CN" sz="2600" dirty="0">
                <a:latin typeface="+mn-lt"/>
                <a:ea typeface="+mn-ea"/>
              </a:rPr>
              <a:t>)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逻辑回归的模型的目标函数一般使用交叉熵，交叉熵可以较好衡量两个分布之间的相似度。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交叉熵实际上与通过最大似然估计，来求参数</a:t>
            </a:r>
            <a:r>
              <a:rPr lang="en-US" altLang="zh-CN" sz="2600" dirty="0">
                <a:latin typeface="+mn-lt"/>
                <a:ea typeface="+mn-ea"/>
              </a:rPr>
              <a:t>w</a:t>
            </a:r>
            <a:r>
              <a:rPr lang="zh-CN" altLang="en-US" sz="2600" dirty="0">
                <a:latin typeface="+mn-lt"/>
                <a:ea typeface="+mn-ea"/>
              </a:rPr>
              <a:t>是一致。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逻辑回归的目标函数为：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0700BB-498F-3C25-F146-3178A53A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365104"/>
            <a:ext cx="5616624" cy="12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17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354360" y="1349961"/>
            <a:ext cx="8229600" cy="227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分类</a:t>
            </a:r>
            <a:r>
              <a:rPr lang="en-US" altLang="zh-CN" sz="2600" dirty="0">
                <a:latin typeface="+mn-lt"/>
                <a:ea typeface="+mn-ea"/>
              </a:rPr>
              <a:t>(</a:t>
            </a:r>
            <a:r>
              <a:rPr lang="zh-CN" altLang="en-US" sz="2600" dirty="0">
                <a:latin typeface="+mn-lt"/>
                <a:ea typeface="+mn-ea"/>
              </a:rPr>
              <a:t>以逻辑回归为例</a:t>
            </a:r>
            <a:r>
              <a:rPr lang="en-US" altLang="zh-CN" sz="2600" dirty="0">
                <a:latin typeface="+mn-lt"/>
                <a:ea typeface="+mn-ea"/>
              </a:rPr>
              <a:t>)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逻辑回归在迭代过程中不断修改参数</a:t>
            </a:r>
            <a:r>
              <a:rPr lang="en-US" altLang="zh-CN" sz="2600" dirty="0">
                <a:latin typeface="+mn-lt"/>
                <a:ea typeface="+mn-ea"/>
              </a:rPr>
              <a:t>w</a:t>
            </a:r>
            <a:r>
              <a:rPr lang="zh-CN" altLang="en-US" sz="2600" dirty="0">
                <a:latin typeface="+mn-lt"/>
                <a:ea typeface="+mn-ea"/>
              </a:rPr>
              <a:t>使</a:t>
            </a:r>
            <a:r>
              <a:rPr lang="en-US" altLang="zh-CN" sz="2600" dirty="0">
                <a:latin typeface="+mn-lt"/>
                <a:ea typeface="+mn-ea"/>
              </a:rPr>
              <a:t>J(w)</a:t>
            </a:r>
            <a:r>
              <a:rPr lang="zh-CN" altLang="en-US" sz="2600" dirty="0">
                <a:latin typeface="+mn-lt"/>
                <a:ea typeface="+mn-ea"/>
              </a:rPr>
              <a:t>变小：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0700BB-498F-3C25-F146-3178A53A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348881"/>
            <a:ext cx="5616624" cy="11430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E723845-9015-C380-7E46-11D37552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0" y="3212976"/>
            <a:ext cx="7540352" cy="282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86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5"/>
              <p:cNvSpPr txBox="1">
                <a:spLocks/>
              </p:cNvSpPr>
              <p:nvPr/>
            </p:nvSpPr>
            <p:spPr bwMode="auto">
              <a:xfrm>
                <a:off x="354360" y="1500175"/>
                <a:ext cx="8229600" cy="4824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分类</a:t>
                </a:r>
                <a:r>
                  <a:rPr lang="en-US" altLang="zh-CN" sz="2600" dirty="0">
                    <a:latin typeface="+mn-lt"/>
                    <a:ea typeface="+mn-ea"/>
                  </a:rPr>
                  <a:t>(</a:t>
                </a:r>
                <a:r>
                  <a:rPr lang="zh-CN" altLang="en-US" sz="2600" dirty="0">
                    <a:latin typeface="+mn-lt"/>
                    <a:ea typeface="+mn-ea"/>
                  </a:rPr>
                  <a:t>以逻辑回归为例</a:t>
                </a:r>
                <a:r>
                  <a:rPr lang="en-US" altLang="zh-CN" sz="2600" dirty="0">
                    <a:latin typeface="+mn-lt"/>
                    <a:ea typeface="+mn-ea"/>
                  </a:rPr>
                  <a:t>)</a:t>
                </a: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为防止逻辑回归模型过拟合，一般采用正则化的方法。</a:t>
                </a: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en-US" altLang="zh-CN" sz="2600" dirty="0">
                    <a:latin typeface="+mn-lt"/>
                    <a:ea typeface="+mn-ea"/>
                  </a:rPr>
                  <a:t>L1</a:t>
                </a:r>
                <a:r>
                  <a:rPr lang="zh-CN" altLang="en-US" sz="2600" dirty="0">
                    <a:latin typeface="+mn-lt"/>
                    <a:ea typeface="+mn-ea"/>
                  </a:rPr>
                  <a:t>正则化</a:t>
                </a:r>
                <a:r>
                  <a:rPr lang="en-US" altLang="zh-CN" sz="2600" dirty="0">
                    <a:latin typeface="+mn-lt"/>
                    <a:ea typeface="+mn-ea"/>
                  </a:rPr>
                  <a:t>,</a:t>
                </a:r>
                <a:r>
                  <a:rPr lang="zh-CN" altLang="en-US" sz="2600" dirty="0">
                    <a:latin typeface="+mn-lt"/>
                    <a:ea typeface="+mn-ea"/>
                  </a:rPr>
                  <a:t>目标函数</a:t>
                </a:r>
                <a:r>
                  <a:rPr lang="en-US" altLang="zh-CN" sz="2600" dirty="0">
                    <a:latin typeface="+mn-lt"/>
                    <a:ea typeface="+mn-ea"/>
                  </a:rPr>
                  <a:t>J(w)</a:t>
                </a:r>
                <a:r>
                  <a:rPr lang="zh-CN" altLang="en-US" sz="2600" dirty="0">
                    <a:latin typeface="+mn-lt"/>
                    <a:ea typeface="+mn-ea"/>
                  </a:rPr>
                  <a:t>加上参数</a:t>
                </a:r>
                <a:r>
                  <a:rPr lang="en-US" altLang="zh-CN" sz="2600" dirty="0">
                    <a:latin typeface="+mn-lt"/>
                    <a:ea typeface="+mn-ea"/>
                  </a:rPr>
                  <a:t>w</a:t>
                </a:r>
                <a:r>
                  <a:rPr lang="zh-CN" altLang="en-US" sz="2600" dirty="0">
                    <a:latin typeface="+mn-lt"/>
                    <a:ea typeface="+mn-ea"/>
                  </a:rPr>
                  <a:t>的绝对值</a:t>
                </a:r>
                <a:endParaRPr lang="en-US" altLang="zh-CN" sz="2600" dirty="0">
                  <a:latin typeface="+mn-lt"/>
                  <a:ea typeface="+mn-ea"/>
                </a:endParaRPr>
              </a:p>
              <a:p>
                <a:pPr marL="1187450" lvl="2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en-US" altLang="zh-CN" sz="2600" dirty="0">
                    <a:latin typeface="+mn-lt"/>
                    <a:ea typeface="+mn-ea"/>
                  </a:rPr>
                  <a:t>J(w)+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600" i="1">
                            <a:latin typeface="Cambria Math" panose="02040503050406030204" pitchFamily="18" charset="0"/>
                            <a:ea typeface="+mn-ea"/>
                          </a:rPr>
                          <m:t>j</m:t>
                        </m:r>
                      </m:sub>
                      <m:sup/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600" i="1">
                                <a:latin typeface="Cambria Math" panose="02040503050406030204" pitchFamily="18" charset="0"/>
                                <a:ea typeface="+mn-ea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600" i="1">
                                <a:latin typeface="Cambria Math" panose="02040503050406030204" pitchFamily="18" charset="0"/>
                                <a:ea typeface="+mn-ea"/>
                              </a:rPr>
                              <m:t>j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sz="2600" dirty="0">
                  <a:latin typeface="+mn-lt"/>
                  <a:ea typeface="+mn-ea"/>
                </a:endParaRPr>
              </a:p>
              <a:p>
                <a:pPr marL="1187450" lvl="2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又称为</a:t>
                </a:r>
                <a:r>
                  <a:rPr lang="en-US" altLang="zh-CN" sz="2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LASSO </a:t>
                </a:r>
                <a:r>
                  <a:rPr lang="zh-CN" altLang="en-US" sz="2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回归</a:t>
                </a: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en-US" altLang="zh-CN" sz="2600" dirty="0">
                    <a:latin typeface="+mn-lt"/>
                    <a:ea typeface="+mn-ea"/>
                  </a:rPr>
                  <a:t>L2</a:t>
                </a:r>
                <a:r>
                  <a:rPr lang="zh-CN" altLang="en-US" sz="2600" dirty="0">
                    <a:latin typeface="+mn-lt"/>
                    <a:ea typeface="+mn-ea"/>
                  </a:rPr>
                  <a:t>正则化，目标函数</a:t>
                </a:r>
                <a:r>
                  <a:rPr lang="en-US" altLang="zh-CN" sz="2600" dirty="0">
                    <a:latin typeface="+mn-lt"/>
                    <a:ea typeface="+mn-ea"/>
                  </a:rPr>
                  <a:t>J(w)</a:t>
                </a:r>
                <a:r>
                  <a:rPr lang="zh-CN" altLang="en-US" sz="2600" dirty="0">
                    <a:latin typeface="+mn-lt"/>
                    <a:ea typeface="+mn-ea"/>
                  </a:rPr>
                  <a:t>加上参数</a:t>
                </a:r>
                <a:r>
                  <a:rPr lang="en-US" altLang="zh-CN" sz="2600" dirty="0">
                    <a:latin typeface="+mn-lt"/>
                    <a:ea typeface="+mn-ea"/>
                  </a:rPr>
                  <a:t>w</a:t>
                </a:r>
                <a:r>
                  <a:rPr lang="zh-CN" altLang="en-US" sz="2600" dirty="0">
                    <a:latin typeface="+mn-lt"/>
                    <a:ea typeface="+mn-ea"/>
                  </a:rPr>
                  <a:t>的平方和</a:t>
                </a:r>
                <a:endParaRPr lang="en-US" altLang="zh-CN" sz="2600" dirty="0">
                  <a:latin typeface="+mn-lt"/>
                  <a:ea typeface="+mn-ea"/>
                </a:endParaRPr>
              </a:p>
              <a:p>
                <a:pPr marL="1187450" lvl="2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en-US" altLang="zh-CN" sz="2600" dirty="0">
                    <a:latin typeface="+mn-lt"/>
                    <a:ea typeface="+mn-ea"/>
                  </a:rPr>
                  <a:t>J(w)+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600" i="1">
                            <a:latin typeface="Cambria Math" panose="02040503050406030204" pitchFamily="18" charset="0"/>
                            <a:ea typeface="+mn-ea"/>
                          </a:rPr>
                          <m:t>w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600" dirty="0">
                    <a:latin typeface="+mn-lt"/>
                    <a:ea typeface="+mn-ea"/>
                  </a:rPr>
                  <a:t>w</a:t>
                </a:r>
              </a:p>
              <a:p>
                <a:pPr marL="1187450" lvl="2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600" dirty="0">
                    <a:latin typeface="+mn-lt"/>
                    <a:ea typeface="+mn-ea"/>
                  </a:rPr>
                  <a:t>又称为</a:t>
                </a:r>
                <a:r>
                  <a:rPr lang="en-US" altLang="zh-CN" sz="2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Ridge </a:t>
                </a:r>
                <a:r>
                  <a:rPr lang="zh-CN" altLang="en-US" sz="2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回归</a:t>
                </a: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600" dirty="0">
                  <a:latin typeface="+mn-lt"/>
                  <a:ea typeface="+mn-ea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60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8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360" y="1500175"/>
                <a:ext cx="8229600" cy="4824426"/>
              </a:xfrm>
              <a:prstGeom prst="rect">
                <a:avLst/>
              </a:prstGeom>
              <a:blipFill>
                <a:blip r:embed="rId3"/>
                <a:stretch>
                  <a:fillRect l="-889" t="-1515" r="-44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77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</a:t>
            </a:fld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577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熟悉如何使用帮助信息</a:t>
            </a:r>
            <a:endParaRPr lang="en-US" altLang="zh-CN" dirty="0"/>
          </a:p>
          <a:p>
            <a:pPr lvl="1"/>
            <a:r>
              <a:rPr lang="en-US" altLang="zh-CN" sz="2600" dirty="0"/>
              <a:t>Python</a:t>
            </a:r>
            <a:r>
              <a:rPr lang="zh-CN" altLang="en-US" sz="2600" dirty="0"/>
              <a:t>很多函数，如何查看函数具体使用</a:t>
            </a:r>
            <a:r>
              <a:rPr lang="en-US" altLang="zh-CN" sz="2600" dirty="0"/>
              <a:t>?</a:t>
            </a:r>
          </a:p>
          <a:p>
            <a:pPr lvl="2"/>
            <a:r>
              <a:rPr lang="zh-CN" altLang="en-US" sz="2300" dirty="0"/>
              <a:t>输入</a:t>
            </a:r>
            <a:r>
              <a:rPr lang="en-US" altLang="zh-CN" sz="2300" dirty="0"/>
              <a:t>python</a:t>
            </a:r>
            <a:r>
              <a:rPr lang="zh-CN" altLang="en-US" sz="2300" dirty="0"/>
              <a:t>函数，以</a:t>
            </a:r>
            <a:r>
              <a:rPr lang="en-US" altLang="zh-CN" sz="2300" dirty="0"/>
              <a:t>?</a:t>
            </a:r>
            <a:r>
              <a:rPr lang="zh-CN" altLang="en-US" sz="2300" dirty="0"/>
              <a:t>结尾（注意事英文格式），然后执行，就可自动弹出一个帮助信息窗口</a:t>
            </a:r>
            <a:endParaRPr lang="en-US" altLang="zh-CN" sz="2300" dirty="0"/>
          </a:p>
          <a:p>
            <a:pPr lvl="1"/>
            <a:endParaRPr lang="en-US" altLang="zh-CN" sz="2600" dirty="0"/>
          </a:p>
          <a:p>
            <a:pPr lvl="1"/>
            <a:r>
              <a:rPr lang="zh-CN" altLang="en-US" sz="2600" dirty="0"/>
              <a:t>如何在</a:t>
            </a:r>
            <a:r>
              <a:rPr lang="en-US" altLang="zh-CN" sz="2600" dirty="0" err="1"/>
              <a:t>Jupyter</a:t>
            </a:r>
            <a:r>
              <a:rPr lang="zh-CN" altLang="en-US" sz="2600" dirty="0"/>
              <a:t>中添加标题？</a:t>
            </a:r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r>
              <a:rPr lang="zh-CN" altLang="en-US" sz="2600" dirty="0"/>
              <a:t>如何在</a:t>
            </a:r>
            <a:r>
              <a:rPr lang="en-US" altLang="zh-CN" sz="2600" dirty="0" err="1"/>
              <a:t>Jupyter</a:t>
            </a:r>
            <a:r>
              <a:rPr lang="zh-CN" altLang="en-US" sz="2600" dirty="0"/>
              <a:t>中显示公式？</a:t>
            </a:r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300" dirty="0"/>
          </a:p>
          <a:p>
            <a:pPr lvl="1"/>
            <a:endParaRPr lang="en-US" altLang="zh-CN" sz="2600" dirty="0"/>
          </a:p>
          <a:p>
            <a:pPr lvl="2"/>
            <a:endParaRPr lang="en-US" altLang="zh-CN" sz="2600" dirty="0"/>
          </a:p>
          <a:p>
            <a:pPr lvl="2"/>
            <a:endParaRPr lang="zh-CN" altLang="en-US" sz="26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07738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35436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逻辑回归与</a:t>
            </a:r>
            <a:r>
              <a:rPr lang="en-US" altLang="zh-CN" sz="2600" dirty="0">
                <a:latin typeface="+mn-lt"/>
                <a:ea typeface="+mn-ea"/>
              </a:rPr>
              <a:t>SVM</a:t>
            </a:r>
            <a:r>
              <a:rPr lang="zh-CN" altLang="en-US" sz="2600" dirty="0">
                <a:latin typeface="+mn-lt"/>
                <a:ea typeface="+mn-ea"/>
              </a:rPr>
              <a:t>的异同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相同点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都是分类算法，本质上都是在找最佳分类超平面；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都是判别式模型，判别模型不关心数据是怎么生成的，它只关心数据之间的差别，然后用差别来简单对给定的一个数据进行分类；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都可以增加不同的正则项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990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35436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逻辑回归与</a:t>
            </a:r>
            <a:r>
              <a:rPr lang="en-US" altLang="zh-CN" sz="2600" dirty="0">
                <a:latin typeface="+mn-lt"/>
                <a:ea typeface="+mn-ea"/>
              </a:rPr>
              <a:t>SVM</a:t>
            </a:r>
            <a:r>
              <a:rPr lang="zh-CN" altLang="en-US" sz="2600" dirty="0">
                <a:latin typeface="+mn-lt"/>
                <a:ea typeface="+mn-ea"/>
              </a:rPr>
              <a:t>的异同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不相同点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SVM</a:t>
            </a:r>
            <a:r>
              <a:rPr lang="zh-CN" altLang="en-US" sz="2600" dirty="0">
                <a:latin typeface="+mn-lt"/>
                <a:ea typeface="+mn-ea"/>
              </a:rPr>
              <a:t>的处理方法是只考虑支持向量，而逻辑回归涉及所以样本。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损失函数不同：</a:t>
            </a:r>
            <a:r>
              <a:rPr lang="en-US" altLang="zh-CN" sz="2600" dirty="0">
                <a:latin typeface="+mn-lt"/>
                <a:ea typeface="+mn-ea"/>
              </a:rPr>
              <a:t>LR </a:t>
            </a:r>
            <a:r>
              <a:rPr lang="zh-CN" altLang="en-US" sz="2600" dirty="0">
                <a:latin typeface="+mn-lt"/>
                <a:ea typeface="+mn-ea"/>
              </a:rPr>
              <a:t>的损失函数是交叉熵，</a:t>
            </a:r>
            <a:r>
              <a:rPr lang="en-US" altLang="zh-CN" sz="2600" dirty="0">
                <a:latin typeface="+mn-lt"/>
                <a:ea typeface="+mn-ea"/>
              </a:rPr>
              <a:t>SVM </a:t>
            </a:r>
            <a:r>
              <a:rPr lang="zh-CN" altLang="en-US" sz="2600" dirty="0">
                <a:latin typeface="+mn-lt"/>
                <a:ea typeface="+mn-ea"/>
              </a:rPr>
              <a:t>的损失函数是 </a:t>
            </a:r>
            <a:r>
              <a:rPr lang="en-US" altLang="zh-CN" sz="2600" dirty="0" err="1">
                <a:latin typeface="+mn-lt"/>
                <a:ea typeface="+mn-ea"/>
              </a:rPr>
              <a:t>HingeLoss</a:t>
            </a:r>
            <a:r>
              <a:rPr lang="zh-CN" altLang="en-US" sz="2600" dirty="0">
                <a:latin typeface="+mn-lt"/>
                <a:ea typeface="+mn-ea"/>
              </a:rPr>
              <a:t>，这两个损失函数的目的都是增加对分类影响较大的数据点的权重，减少与分类关系较小的数据点的权重。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逻辑回归不依赖样本之间的距离，</a:t>
            </a:r>
            <a:r>
              <a:rPr lang="en-US" altLang="zh-CN" sz="2600" dirty="0">
                <a:latin typeface="+mn-lt"/>
                <a:ea typeface="+mn-ea"/>
              </a:rPr>
              <a:t>SVM </a:t>
            </a:r>
            <a:r>
              <a:rPr lang="zh-CN" altLang="en-US" sz="2600" dirty="0">
                <a:latin typeface="+mn-lt"/>
                <a:ea typeface="+mn-ea"/>
              </a:rPr>
              <a:t>是基于距离的。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6447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46936" y="1346981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线性回归与逻辑回归的可以用神经网络表示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A34AE-D782-E94D-4FFF-360202E5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6" y="-1531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89A88F7-F9FA-8140-F7ED-F9518F816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176725"/>
              </p:ext>
            </p:extLst>
          </p:nvPr>
        </p:nvGraphicFramePr>
        <p:xfrm>
          <a:off x="611560" y="1988840"/>
          <a:ext cx="7704856" cy="403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448647" imgH="2794812" progId="Visio.Drawing.11">
                  <p:embed/>
                </p:oleObj>
              </mc:Choice>
              <mc:Fallback>
                <p:oleObj name="Visio" r:id="rId3" imgW="6448647" imgH="279481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988840"/>
                        <a:ext cx="7704856" cy="40324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5048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46936" y="1346981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逻辑回归如何实现多分类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只有把</a:t>
            </a:r>
            <a:r>
              <a:rPr lang="en-US" altLang="zh-CN" sz="2600" dirty="0" err="1">
                <a:latin typeface="+mn-lt"/>
                <a:ea typeface="+mn-ea"/>
              </a:rPr>
              <a:t>sigmod</a:t>
            </a:r>
            <a:r>
              <a:rPr lang="zh-CN" altLang="en-US" sz="2600" dirty="0">
                <a:latin typeface="+mn-lt"/>
                <a:ea typeface="+mn-ea"/>
              </a:rPr>
              <a:t>函数改为</a:t>
            </a:r>
            <a:r>
              <a:rPr lang="en-US" altLang="zh-CN" sz="2600" dirty="0" err="1">
                <a:latin typeface="+mn-lt"/>
                <a:ea typeface="+mn-ea"/>
              </a:rPr>
              <a:t>softmax</a:t>
            </a:r>
            <a:r>
              <a:rPr lang="zh-CN" altLang="en-US" sz="2600" dirty="0">
                <a:latin typeface="+mn-lt"/>
                <a:ea typeface="+mn-ea"/>
              </a:rPr>
              <a:t>即可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A34AE-D782-E94D-4FFF-360202E5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6" y="-1531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890087-E3CE-1B97-D404-B46C7A938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5225DC8-57A8-13DA-348D-8DED8FB7AD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559017"/>
              </p:ext>
            </p:extLst>
          </p:nvPr>
        </p:nvGraphicFramePr>
        <p:xfrm>
          <a:off x="899592" y="2420888"/>
          <a:ext cx="6768752" cy="3710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734975" imgH="2668929" progId="Visio.Drawing.11">
                  <p:embed/>
                </p:oleObj>
              </mc:Choice>
              <mc:Fallback>
                <p:oleObj name="Visio" r:id="rId3" imgW="5734975" imgH="266892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420888"/>
                        <a:ext cx="6768752" cy="37109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660875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12</a:t>
            </a:r>
            <a:r>
              <a:rPr lang="zh-CN" altLang="en-US" sz="5400" dirty="0"/>
              <a:t>章 机器学习基础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154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46936" y="1346981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线性回归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如何模拟一般曲线？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可以利用神经网络来模拟，理论上神经网络可以模拟任何一条曲线。</a:t>
            </a:r>
            <a:endParaRPr lang="en-US" altLang="zh-CN" sz="2600" dirty="0">
              <a:latin typeface="+mn-lt"/>
              <a:ea typeface="+mn-ea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逻辑回归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如何处理线性不可分问题？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可以采用多层神经网络来解决。</a:t>
            </a:r>
            <a:endParaRPr lang="en-US" altLang="zh-CN" sz="2600" dirty="0">
              <a:latin typeface="+mn-lt"/>
              <a:ea typeface="+mn-ea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接下来将介绍神经网络相关内容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EB0542-22C9-B992-E84B-2ADE2E87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A34AE-D782-E94D-4FFF-360202E5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6" y="-1531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183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251520" y="255016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13</a:t>
            </a:r>
            <a:r>
              <a:rPr lang="zh-CN" altLang="en-US" sz="5400" dirty="0"/>
              <a:t>章 神经网络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155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13</a:t>
            </a:r>
            <a:r>
              <a:rPr lang="zh-CN" altLang="en-US" sz="5400" dirty="0"/>
              <a:t>章 神经网络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156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传统机器学习与神经网络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传统机器学习是神经网络的基础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传统机器学习在解释性、对数据量小任务有一定优势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有些场景使用传统机器学习有一定优势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如聚类、关联推荐、排序推荐等等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神经网络善于处理大数据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包括结构化数据、非结构化数据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模型容量与模型性能一般成正比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91147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13</a:t>
            </a:r>
            <a:r>
              <a:rPr lang="zh-CN" altLang="en-US" sz="5400" dirty="0"/>
              <a:t>章 神经网络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157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单层神经网络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2428868"/>
            <a:ext cx="5059047" cy="272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13</a:t>
            </a:r>
            <a:r>
              <a:rPr lang="zh-CN" altLang="en-US" sz="5400" dirty="0"/>
              <a:t>章 神经网络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多层神经网络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2285992"/>
            <a:ext cx="542928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13</a:t>
            </a:r>
            <a:r>
              <a:rPr lang="zh-CN" altLang="en-US" sz="5400" dirty="0"/>
              <a:t>章 神经网络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多层神经网络参数学习过程（正向传播</a:t>
            </a:r>
            <a:r>
              <a:rPr lang="en-US" altLang="zh-CN" sz="2600" dirty="0">
                <a:latin typeface="+mn-lt"/>
                <a:ea typeface="+mn-ea"/>
              </a:rPr>
              <a:t>+</a:t>
            </a:r>
            <a:r>
              <a:rPr lang="zh-CN" altLang="en-US" sz="2600" dirty="0">
                <a:latin typeface="+mn-lt"/>
                <a:ea typeface="+mn-ea"/>
              </a:rPr>
              <a:t>反向传播）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4EBEAF9-646C-6150-20B0-717926BB6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" y="2060848"/>
            <a:ext cx="7740352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12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</a:t>
            </a:fld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577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熟悉如何使用帮助信息</a:t>
            </a:r>
            <a:endParaRPr lang="en-US" altLang="zh-CN" dirty="0"/>
          </a:p>
          <a:p>
            <a:pPr lvl="1"/>
            <a:r>
              <a:rPr lang="en-US" altLang="zh-CN" sz="2600" dirty="0"/>
              <a:t>Python</a:t>
            </a:r>
            <a:r>
              <a:rPr lang="zh-CN" altLang="en-US" sz="2600" dirty="0"/>
              <a:t>很多函数，如何查看函数具体使用</a:t>
            </a:r>
            <a:r>
              <a:rPr lang="en-US" altLang="zh-CN" sz="2600" dirty="0"/>
              <a:t>?</a:t>
            </a:r>
          </a:p>
          <a:p>
            <a:pPr lvl="2"/>
            <a:r>
              <a:rPr lang="zh-CN" altLang="en-US" sz="2300" dirty="0"/>
              <a:t>输入</a:t>
            </a:r>
            <a:r>
              <a:rPr lang="en-US" altLang="zh-CN" sz="2300" dirty="0"/>
              <a:t>python</a:t>
            </a:r>
            <a:r>
              <a:rPr lang="zh-CN" altLang="en-US" sz="2300" dirty="0"/>
              <a:t>函数，以</a:t>
            </a:r>
            <a:r>
              <a:rPr lang="en-US" altLang="zh-CN" sz="2300" dirty="0"/>
              <a:t>?</a:t>
            </a:r>
            <a:r>
              <a:rPr lang="zh-CN" altLang="en-US" sz="2300" dirty="0"/>
              <a:t>结尾（注意事英文格式），然后执行，就可自动弹出一个帮助信息窗口</a:t>
            </a:r>
            <a:endParaRPr lang="en-US" altLang="zh-CN" sz="23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300" dirty="0"/>
          </a:p>
          <a:p>
            <a:pPr lvl="1"/>
            <a:endParaRPr lang="en-US" altLang="zh-CN" sz="2600" dirty="0"/>
          </a:p>
          <a:p>
            <a:pPr lvl="2"/>
            <a:endParaRPr lang="en-US" altLang="zh-CN" sz="2600" dirty="0"/>
          </a:p>
          <a:p>
            <a:pPr lvl="2"/>
            <a:endParaRPr lang="zh-CN" altLang="en-US" sz="26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057DCB-834F-7ECE-7A2B-88E66CC57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3356992"/>
            <a:ext cx="686747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84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13</a:t>
            </a:r>
            <a:r>
              <a:rPr lang="zh-CN" altLang="en-US" sz="5400" dirty="0"/>
              <a:t>章 神经网络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214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前向传播示例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根据输入、权重参数等推导出目标函数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8785" name="Object 1"/>
          <p:cNvGraphicFramePr>
            <a:graphicFrameLocks noChangeAspect="1"/>
          </p:cNvGraphicFramePr>
          <p:nvPr/>
        </p:nvGraphicFramePr>
        <p:xfrm>
          <a:off x="2714612" y="2714620"/>
          <a:ext cx="3143272" cy="3071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66794" imgH="3100612" progId="Visio.Drawing.11">
                  <p:embed/>
                </p:oleObj>
              </mc:Choice>
              <mc:Fallback>
                <p:oleObj name="Visio" r:id="rId3" imgW="2266794" imgH="310061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2714620"/>
                        <a:ext cx="3143272" cy="30718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13</a:t>
            </a:r>
            <a:r>
              <a:rPr lang="zh-CN" altLang="en-US" sz="5400" dirty="0"/>
              <a:t>章 神经网络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214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反向传播示例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根据目标函数利、激活函数等通过求导方式推导各权重参数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5107" name="Object 3"/>
          <p:cNvGraphicFramePr>
            <a:graphicFrameLocks noChangeAspect="1"/>
          </p:cNvGraphicFramePr>
          <p:nvPr/>
        </p:nvGraphicFramePr>
        <p:xfrm>
          <a:off x="2714612" y="3143248"/>
          <a:ext cx="3143272" cy="3000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194603" imgH="3063089" progId="Visio.Drawing.11">
                  <p:embed/>
                </p:oleObj>
              </mc:Choice>
              <mc:Fallback>
                <p:oleObj name="Visio" r:id="rId3" imgW="2194603" imgH="3063089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3143248"/>
                        <a:ext cx="3143272" cy="30003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251520" y="256032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600" dirty="0">
                <a:latin typeface="+mn-lt"/>
                <a:ea typeface="+mn-ea"/>
              </a:rPr>
              <a:t>Python</a:t>
            </a:r>
            <a:r>
              <a:rPr lang="zh-CN" altLang="en-US" sz="2600" dirty="0">
                <a:latin typeface="+mn-lt"/>
                <a:ea typeface="+mn-ea"/>
              </a:rPr>
              <a:t>与</a:t>
            </a:r>
            <a:r>
              <a:rPr lang="en-US" altLang="zh-CN" sz="2600" dirty="0" err="1">
                <a:latin typeface="+mn-lt"/>
                <a:ea typeface="+mn-ea"/>
              </a:rPr>
              <a:t>PyTorch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Python</a:t>
            </a:r>
            <a:r>
              <a:rPr lang="zh-CN" altLang="en-US" sz="2600" dirty="0">
                <a:latin typeface="+mn-lt"/>
                <a:ea typeface="+mn-ea"/>
              </a:rPr>
              <a:t>能实现各种深度学习算法，但代码较复杂，而且无法使用</a:t>
            </a:r>
            <a:r>
              <a:rPr lang="en-US" altLang="zh-CN" sz="2600" dirty="0">
                <a:latin typeface="+mn-lt"/>
                <a:ea typeface="+mn-ea"/>
              </a:rPr>
              <a:t>GPU</a:t>
            </a:r>
            <a:r>
              <a:rPr lang="zh-CN" altLang="en-US" sz="2600" dirty="0">
                <a:latin typeface="+mn-lt"/>
                <a:ea typeface="+mn-ea"/>
              </a:rPr>
              <a:t>。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PyTorch</a:t>
            </a:r>
            <a:r>
              <a:rPr lang="zh-CN" altLang="en-US" sz="2600" dirty="0">
                <a:latin typeface="+mn-lt"/>
                <a:ea typeface="+mn-ea"/>
              </a:rPr>
              <a:t>可以根简单实现各种深度学习算法，而且可以使用</a:t>
            </a:r>
            <a:r>
              <a:rPr lang="en-US" altLang="zh-CN" sz="2600" dirty="0" err="1">
                <a:latin typeface="+mn-lt"/>
                <a:ea typeface="+mn-ea"/>
              </a:rPr>
              <a:t>GPU,PyTorch</a:t>
            </a:r>
            <a:r>
              <a:rPr lang="zh-CN" altLang="en-US" sz="2600" dirty="0">
                <a:latin typeface="+mn-lt"/>
                <a:ea typeface="+mn-ea"/>
              </a:rPr>
              <a:t>主要采用了一些新技术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tensor</a:t>
            </a:r>
            <a:r>
              <a:rPr lang="zh-CN" altLang="en-US" sz="2600" dirty="0">
                <a:latin typeface="+mn-lt"/>
                <a:ea typeface="+mn-ea"/>
              </a:rPr>
              <a:t>：表示数据的新方法，它类似于</a:t>
            </a:r>
            <a:r>
              <a:rPr lang="en-US" altLang="zh-CN" sz="2600" dirty="0" err="1">
                <a:latin typeface="+mn-lt"/>
                <a:ea typeface="+mn-ea"/>
              </a:rPr>
              <a:t>NumPy</a:t>
            </a:r>
            <a:r>
              <a:rPr lang="zh-CN" altLang="en-US" sz="2600" dirty="0">
                <a:latin typeface="+mn-lt"/>
                <a:ea typeface="+mn-ea"/>
              </a:rPr>
              <a:t>，但高于</a:t>
            </a:r>
            <a:r>
              <a:rPr lang="en-US" altLang="zh-CN" sz="2600" dirty="0" err="1">
                <a:latin typeface="+mn-lt"/>
                <a:ea typeface="+mn-ea"/>
              </a:rPr>
              <a:t>NumPy</a:t>
            </a:r>
            <a:r>
              <a:rPr lang="en-US" altLang="zh-CN" sz="2600" dirty="0">
                <a:latin typeface="+mn-lt"/>
                <a:ea typeface="+mn-ea"/>
              </a:rPr>
              <a:t>(</a:t>
            </a:r>
            <a:r>
              <a:rPr lang="zh-CN" altLang="en-US" sz="2600" dirty="0">
                <a:latin typeface="+mn-lt"/>
                <a:ea typeface="+mn-ea"/>
              </a:rPr>
              <a:t>如</a:t>
            </a:r>
            <a:r>
              <a:rPr lang="en-US" altLang="zh-CN" sz="2600" dirty="0" err="1">
                <a:latin typeface="+mn-lt"/>
                <a:ea typeface="+mn-ea"/>
              </a:rPr>
              <a:t>NumPy</a:t>
            </a:r>
            <a:r>
              <a:rPr lang="zh-CN" altLang="en-US" sz="2600" dirty="0">
                <a:latin typeface="+mn-lt"/>
                <a:ea typeface="+mn-ea"/>
              </a:rPr>
              <a:t>无法使用</a:t>
            </a:r>
            <a:r>
              <a:rPr lang="en-US" altLang="zh-CN" sz="2600" dirty="0">
                <a:latin typeface="+mn-lt"/>
                <a:ea typeface="+mn-ea"/>
              </a:rPr>
              <a:t>GPU</a:t>
            </a:r>
            <a:r>
              <a:rPr lang="zh-CN" altLang="en-US" sz="2600" dirty="0">
                <a:latin typeface="+mn-lt"/>
                <a:ea typeface="+mn-ea"/>
              </a:rPr>
              <a:t>，但</a:t>
            </a:r>
            <a:r>
              <a:rPr lang="en-US" altLang="zh-CN" sz="2600" dirty="0">
                <a:latin typeface="+mn-lt"/>
                <a:ea typeface="+mn-ea"/>
              </a:rPr>
              <a:t>tensor</a:t>
            </a:r>
            <a:r>
              <a:rPr lang="zh-CN" altLang="en-US" sz="2600" dirty="0">
                <a:latin typeface="+mn-lt"/>
                <a:ea typeface="+mn-ea"/>
              </a:rPr>
              <a:t>可以使用</a:t>
            </a:r>
            <a:r>
              <a:rPr lang="en-US" altLang="zh-CN" sz="2600" dirty="0">
                <a:latin typeface="+mn-lt"/>
                <a:ea typeface="+mn-ea"/>
              </a:rPr>
              <a:t>GPU)</a:t>
            </a: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autograd</a:t>
            </a:r>
            <a:r>
              <a:rPr lang="zh-CN" altLang="en-US" sz="2600" dirty="0">
                <a:latin typeface="+mn-lt"/>
                <a:ea typeface="+mn-ea"/>
              </a:rPr>
              <a:t>：自动求导的利器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torch.nn</a:t>
            </a:r>
            <a:r>
              <a:rPr lang="zh-CN" altLang="en-US" sz="2600" dirty="0">
                <a:latin typeface="+mn-lt"/>
                <a:ea typeface="+mn-ea"/>
              </a:rPr>
              <a:t>：搭建神经网络的强大工具箱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torch.utils.data</a:t>
            </a:r>
            <a:r>
              <a:rPr lang="en-US" altLang="zh-CN" sz="2600" dirty="0">
                <a:latin typeface="+mn-lt"/>
                <a:ea typeface="+mn-ea"/>
              </a:rPr>
              <a:t>:</a:t>
            </a:r>
            <a:r>
              <a:rPr lang="zh-CN" altLang="en-US" sz="2600" dirty="0">
                <a:latin typeface="+mn-lt"/>
                <a:ea typeface="+mn-ea"/>
              </a:rPr>
              <a:t>强大的数据处理工具</a:t>
            </a:r>
            <a:endParaRPr lang="en-US" altLang="zh-CN" sz="26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 err="1">
                <a:latin typeface="+mn-lt"/>
                <a:ea typeface="+mn-ea"/>
              </a:rPr>
              <a:t>torchvision</a:t>
            </a:r>
            <a:r>
              <a:rPr lang="en-US" altLang="zh-CN" sz="2600" dirty="0">
                <a:latin typeface="+mn-lt"/>
                <a:ea typeface="+mn-ea"/>
              </a:rPr>
              <a:t>:</a:t>
            </a:r>
            <a:r>
              <a:rPr lang="zh-CN" altLang="en-US" sz="2600" dirty="0">
                <a:latin typeface="+mn-lt"/>
                <a:ea typeface="+mn-ea"/>
              </a:rPr>
              <a:t>可视化工具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7979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164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600" dirty="0" err="1">
                <a:latin typeface="+mn-lt"/>
                <a:ea typeface="+mn-ea"/>
              </a:rPr>
              <a:t>PyTorch</a:t>
            </a:r>
            <a:r>
              <a:rPr lang="zh-CN" altLang="en-US" sz="2600" dirty="0">
                <a:latin typeface="+mn-lt"/>
                <a:ea typeface="+mn-ea"/>
              </a:rPr>
              <a:t>的张量（</a:t>
            </a:r>
            <a:r>
              <a:rPr lang="en-US" altLang="zh-CN" sz="2600" dirty="0">
                <a:latin typeface="+mn-lt"/>
                <a:ea typeface="+mn-ea"/>
              </a:rPr>
              <a:t>Tensor</a:t>
            </a:r>
            <a:r>
              <a:rPr lang="zh-CN" altLang="en-US" sz="2600" dirty="0">
                <a:latin typeface="+mn-lt"/>
                <a:ea typeface="+mn-ea"/>
              </a:rPr>
              <a:t>）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6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55AFD42-AC85-1FB6-D5E7-8AC16BD0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754" y="2276872"/>
            <a:ext cx="721523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785703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165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6C41DB7F-55CA-C608-981D-C40FBB8E3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84784"/>
            <a:ext cx="8229600" cy="4824426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创建张量的几种方法</a:t>
            </a:r>
            <a:endParaRPr lang="en-US" altLang="zh-CN" dirty="0"/>
          </a:p>
          <a:p>
            <a:pPr lvl="1"/>
            <a:r>
              <a:rPr lang="zh-CN" altLang="en-US" dirty="0"/>
              <a:t>用现有数据创建张量，使用</a:t>
            </a:r>
            <a:r>
              <a:rPr lang="en-US" dirty="0"/>
              <a:t> </a:t>
            </a:r>
            <a:r>
              <a:rPr lang="en-US" dirty="0" err="1"/>
              <a:t>torch.tensor</a:t>
            </a:r>
            <a:r>
              <a:rPr lang="en-US" dirty="0"/>
              <a:t>()</a:t>
            </a:r>
          </a:p>
          <a:p>
            <a:pPr lvl="2"/>
            <a:r>
              <a:rPr lang="zh-CN" altLang="en-US" dirty="0"/>
              <a:t>如</a:t>
            </a:r>
            <a:r>
              <a:rPr lang="en-US" dirty="0" err="1"/>
              <a:t>torch.tensor</a:t>
            </a:r>
            <a:r>
              <a:rPr lang="en-US" dirty="0"/>
              <a:t>([[1., -1.], [1., -1.]])</a:t>
            </a:r>
          </a:p>
          <a:p>
            <a:pPr lvl="1"/>
            <a:r>
              <a:rPr lang="zh-CN" altLang="en-US" dirty="0"/>
              <a:t>要创建具有特定大小的张量，请使用</a:t>
            </a:r>
            <a:r>
              <a:rPr lang="en-US" dirty="0"/>
              <a:t>torch.*</a:t>
            </a:r>
          </a:p>
          <a:p>
            <a:pPr lvl="2"/>
            <a:r>
              <a:rPr lang="zh-CN" altLang="en-US" dirty="0"/>
              <a:t>如</a:t>
            </a:r>
            <a:r>
              <a:rPr lang="en-US" dirty="0" err="1"/>
              <a:t>torch.randn</a:t>
            </a:r>
            <a:r>
              <a:rPr lang="en-US" dirty="0"/>
              <a:t>() #</a:t>
            </a:r>
            <a:r>
              <a:rPr lang="zh-CN" altLang="en-US" dirty="0"/>
              <a:t>满足标准正态分布的一组随机数据</a:t>
            </a:r>
          </a:p>
          <a:p>
            <a:pPr lvl="1"/>
            <a:r>
              <a:rPr lang="zh-CN" altLang="en-US" dirty="0"/>
              <a:t>创建与另一个张量具有相同大小的张量，请使用</a:t>
            </a:r>
            <a:r>
              <a:rPr lang="en-US" dirty="0"/>
              <a:t>torch.*_like</a:t>
            </a:r>
          </a:p>
          <a:p>
            <a:pPr lvl="2"/>
            <a:r>
              <a:rPr lang="zh-CN" altLang="en-US" dirty="0"/>
              <a:t>如</a:t>
            </a:r>
            <a:r>
              <a:rPr lang="en-US" dirty="0" err="1"/>
              <a:t>torch.rand_like</a:t>
            </a:r>
            <a:r>
              <a:rPr lang="en-US" dirty="0"/>
              <a:t>() </a:t>
            </a:r>
          </a:p>
          <a:p>
            <a:pPr lvl="1"/>
            <a:r>
              <a:rPr lang="zh-CN" altLang="en-US" dirty="0"/>
              <a:t>创建与其他张量具有相似类型但大小不同的张量，请使用</a:t>
            </a:r>
            <a:r>
              <a:rPr lang="en-US" dirty="0" err="1"/>
              <a:t>tensor.new</a:t>
            </a:r>
            <a:r>
              <a:rPr lang="en-US" dirty="0"/>
              <a:t>_*</a:t>
            </a:r>
            <a:r>
              <a:rPr lang="zh-CN" altLang="en-US" dirty="0"/>
              <a:t>创建操作。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9036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166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D52584-09E9-C1B7-12B8-F134BF35C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查看张量的属性</a:t>
            </a:r>
            <a:endParaRPr lang="en-US" altLang="zh-CN" dirty="0"/>
          </a:p>
          <a:p>
            <a:pPr lvl="1"/>
            <a:r>
              <a:rPr lang="zh-CN" altLang="en-US" dirty="0"/>
              <a:t>查看</a:t>
            </a:r>
            <a:r>
              <a:rPr lang="en-US" dirty="0"/>
              <a:t>Tensor</a:t>
            </a:r>
            <a:r>
              <a:rPr lang="zh-CN" altLang="en-US" dirty="0"/>
              <a:t>类型</a:t>
            </a:r>
            <a:endParaRPr lang="en-US" dirty="0"/>
          </a:p>
          <a:p>
            <a:pPr lvl="2"/>
            <a:r>
              <a:rPr lang="en-US" dirty="0"/>
              <a:t>tensor1 = </a:t>
            </a:r>
            <a:r>
              <a:rPr lang="en-US" dirty="0" err="1"/>
              <a:t>torch.randn</a:t>
            </a:r>
            <a:r>
              <a:rPr lang="en-US" dirty="0"/>
              <a:t>(2,3)  #</a:t>
            </a:r>
            <a:r>
              <a:rPr lang="zh-CN" altLang="en-US" dirty="0"/>
              <a:t>形状为</a:t>
            </a:r>
            <a:r>
              <a:rPr lang="en-US" dirty="0"/>
              <a:t>(2,3)</a:t>
            </a:r>
            <a:r>
              <a:rPr lang="zh-CN" altLang="en-US" dirty="0"/>
              <a:t>一组从标准正太分布中随机抽取的数据</a:t>
            </a:r>
            <a:endParaRPr lang="en-US" altLang="zh-CN" dirty="0"/>
          </a:p>
          <a:p>
            <a:pPr lvl="2"/>
            <a:r>
              <a:rPr lang="en-US" dirty="0"/>
              <a:t>tensor1.dtype # torch.float32</a:t>
            </a:r>
            <a:endParaRPr lang="zh-CN" altLang="en-US" dirty="0"/>
          </a:p>
          <a:p>
            <a:pPr lvl="1"/>
            <a:r>
              <a:rPr lang="zh-CN" altLang="en-US" dirty="0"/>
              <a:t>查看</a:t>
            </a:r>
            <a:r>
              <a:rPr lang="en-US" dirty="0"/>
              <a:t>Tensor</a:t>
            </a:r>
            <a:r>
              <a:rPr lang="zh-CN" altLang="en-US" dirty="0"/>
              <a:t>维度和形状</a:t>
            </a:r>
            <a:endParaRPr lang="en-US" dirty="0"/>
          </a:p>
          <a:p>
            <a:pPr lvl="2"/>
            <a:r>
              <a:rPr lang="en-US" dirty="0"/>
              <a:t>tensor1.shape #</a:t>
            </a:r>
            <a:r>
              <a:rPr lang="zh-CN" altLang="en-US" dirty="0"/>
              <a:t>查看形状或尺寸</a:t>
            </a:r>
            <a:endParaRPr lang="en-US" altLang="zh-CN" dirty="0"/>
          </a:p>
          <a:p>
            <a:pPr lvl="2"/>
            <a:r>
              <a:rPr lang="en-US" dirty="0"/>
              <a:t>tensor1.ndim #</a:t>
            </a:r>
            <a:r>
              <a:rPr lang="zh-CN" altLang="en-US" dirty="0"/>
              <a:t>查看维度</a:t>
            </a:r>
          </a:p>
          <a:p>
            <a:pPr lvl="1"/>
            <a:r>
              <a:rPr lang="zh-CN" altLang="en-US" dirty="0"/>
              <a:t>查看</a:t>
            </a:r>
            <a:r>
              <a:rPr lang="en-US" dirty="0"/>
              <a:t>Tensor</a:t>
            </a:r>
            <a:r>
              <a:rPr lang="zh-CN" altLang="en-US" dirty="0"/>
              <a:t>是否存储在</a:t>
            </a:r>
            <a:r>
              <a:rPr lang="en-US" dirty="0"/>
              <a:t>GPU</a:t>
            </a:r>
            <a:r>
              <a:rPr lang="zh-CN" altLang="en-US" dirty="0"/>
              <a:t>上</a:t>
            </a:r>
            <a:endParaRPr lang="en-US" dirty="0"/>
          </a:p>
          <a:p>
            <a:pPr lvl="2"/>
            <a:r>
              <a:rPr lang="en-US" dirty="0"/>
              <a:t>tensor1.is_cuda</a:t>
            </a:r>
          </a:p>
          <a:p>
            <a:pPr lvl="1"/>
            <a:r>
              <a:rPr lang="zh-CN" altLang="en-US" dirty="0"/>
              <a:t>查看</a:t>
            </a:r>
            <a:r>
              <a:rPr lang="en-US" dirty="0"/>
              <a:t>Tensor</a:t>
            </a:r>
            <a:r>
              <a:rPr lang="zh-CN" altLang="en-US" dirty="0"/>
              <a:t>的梯度</a:t>
            </a:r>
          </a:p>
          <a:p>
            <a:pPr lvl="2"/>
            <a:r>
              <a:rPr lang="en-US" dirty="0"/>
              <a:t>tensor1.grad</a:t>
            </a:r>
            <a:endParaRPr lang="zh-CN" altLang="en-US" dirty="0"/>
          </a:p>
          <a:p>
            <a:pPr lvl="2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50412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167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B4B5862D-773A-9E2E-1EE7-40EA31F23491}"/>
              </a:ext>
            </a:extLst>
          </p:cNvPr>
          <p:cNvSpPr txBox="1">
            <a:spLocks/>
          </p:cNvSpPr>
          <p:nvPr/>
        </p:nvSpPr>
        <p:spPr bwMode="auto">
          <a:xfrm>
            <a:off x="539552" y="1500175"/>
            <a:ext cx="8229600" cy="4824426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Tensor</a:t>
            </a:r>
            <a:r>
              <a:rPr lang="zh-CN" altLang="en-US" b="1" dirty="0"/>
              <a:t>在</a:t>
            </a:r>
            <a:r>
              <a:rPr lang="en-US" b="1" dirty="0"/>
              <a:t>CPU</a:t>
            </a:r>
            <a:r>
              <a:rPr lang="zh-CN" altLang="en-US" b="1" dirty="0"/>
              <a:t>和</a:t>
            </a:r>
            <a:r>
              <a:rPr lang="en-US" b="1" dirty="0"/>
              <a:t>GPU</a:t>
            </a:r>
            <a:r>
              <a:rPr lang="zh-CN" altLang="en-US" b="1" dirty="0"/>
              <a:t>之间转换，以及</a:t>
            </a:r>
            <a:r>
              <a:rPr lang="en-US" b="1" dirty="0" err="1"/>
              <a:t>numpy</a:t>
            </a:r>
            <a:r>
              <a:rPr lang="zh-CN" altLang="en-US" b="1" dirty="0"/>
              <a:t>之间的转换</a:t>
            </a:r>
            <a:endParaRPr lang="en-US" altLang="zh-CN" dirty="0"/>
          </a:p>
          <a:p>
            <a:pPr lvl="1"/>
            <a:r>
              <a:rPr lang="en-US" dirty="0"/>
              <a:t>CPU tensor</a:t>
            </a:r>
            <a:r>
              <a:rPr lang="zh-CN" altLang="en-US" dirty="0"/>
              <a:t>转</a:t>
            </a:r>
            <a:r>
              <a:rPr lang="en-US" dirty="0"/>
              <a:t>GPU tensor</a:t>
            </a:r>
          </a:p>
          <a:p>
            <a:pPr lvl="2"/>
            <a:r>
              <a:rPr lang="en-US" dirty="0" err="1"/>
              <a:t>cpu_tensor.cuda</a:t>
            </a:r>
            <a:r>
              <a:rPr lang="en-US" dirty="0"/>
              <a:t>()</a:t>
            </a:r>
            <a:endParaRPr lang="zh-CN" altLang="en-US" dirty="0"/>
          </a:p>
          <a:p>
            <a:pPr lvl="1"/>
            <a:r>
              <a:rPr lang="en-US" dirty="0"/>
              <a:t>GPU tensor </a:t>
            </a:r>
            <a:r>
              <a:rPr lang="zh-CN" altLang="en-US" dirty="0"/>
              <a:t>转</a:t>
            </a:r>
            <a:r>
              <a:rPr lang="en-US" dirty="0"/>
              <a:t>CPU tensor</a:t>
            </a:r>
          </a:p>
          <a:p>
            <a:pPr lvl="2"/>
            <a:r>
              <a:rPr lang="en-US" dirty="0" err="1"/>
              <a:t>gpu_tensor.cpu</a:t>
            </a:r>
            <a:r>
              <a:rPr lang="en-US" dirty="0"/>
              <a:t>()</a:t>
            </a:r>
            <a:endParaRPr lang="zh-CN" altLang="en-US" dirty="0"/>
          </a:p>
          <a:p>
            <a:pPr lvl="1"/>
            <a:r>
              <a:rPr lang="en-US" dirty="0" err="1"/>
              <a:t>numpy</a:t>
            </a:r>
            <a:r>
              <a:rPr lang="zh-CN" altLang="en-US" dirty="0"/>
              <a:t>转为</a:t>
            </a:r>
            <a:r>
              <a:rPr lang="en-US" dirty="0"/>
              <a:t>CPU tensor</a:t>
            </a:r>
          </a:p>
          <a:p>
            <a:pPr lvl="2"/>
            <a:r>
              <a:rPr lang="en-US" dirty="0" err="1"/>
              <a:t>torch.from_numpy</a:t>
            </a:r>
            <a:r>
              <a:rPr lang="en-US" dirty="0"/>
              <a:t>(</a:t>
            </a:r>
            <a:r>
              <a:rPr lang="en-US" dirty="0" err="1"/>
              <a:t>numpy_test</a:t>
            </a:r>
            <a:r>
              <a:rPr lang="en-US" dirty="0"/>
              <a:t> )</a:t>
            </a:r>
            <a:endParaRPr lang="zh-CN" altLang="en-US" dirty="0"/>
          </a:p>
          <a:p>
            <a:pPr lvl="1"/>
            <a:r>
              <a:rPr lang="en-US" dirty="0"/>
              <a:t>CPU tensor</a:t>
            </a:r>
            <a:r>
              <a:rPr lang="zh-CN" altLang="en-US" dirty="0"/>
              <a:t>转为</a:t>
            </a:r>
            <a:r>
              <a:rPr lang="en-US" dirty="0" err="1"/>
              <a:t>numpy</a:t>
            </a:r>
            <a:r>
              <a:rPr lang="zh-CN" altLang="en-US" dirty="0"/>
              <a:t>数据</a:t>
            </a:r>
            <a:endParaRPr lang="en-US" dirty="0"/>
          </a:p>
          <a:p>
            <a:pPr lvl="2"/>
            <a:r>
              <a:rPr lang="en-US" dirty="0" err="1"/>
              <a:t>cpu_tensor.numpy</a:t>
            </a:r>
            <a:r>
              <a:rPr lang="en-US" dirty="0"/>
              <a:t>()</a:t>
            </a:r>
            <a:endParaRPr lang="zh-CN" altLang="en-US" dirty="0"/>
          </a:p>
          <a:p>
            <a:pPr lvl="1"/>
            <a:r>
              <a:rPr lang="zh-CN" altLang="en-US" sz="1000" dirty="0">
                <a:solidFill>
                  <a:srgbClr val="0070C0"/>
                </a:solidFill>
              </a:rPr>
              <a:t>注意：</a:t>
            </a:r>
            <a:endParaRPr lang="en-US" altLang="zh-CN" sz="1000" dirty="0">
              <a:solidFill>
                <a:srgbClr val="0070C0"/>
              </a:solidFill>
            </a:endParaRPr>
          </a:p>
          <a:p>
            <a:pPr lvl="1"/>
            <a:r>
              <a:rPr lang="en-US" sz="1000" dirty="0">
                <a:solidFill>
                  <a:srgbClr val="0070C0"/>
                </a:solidFill>
              </a:rPr>
              <a:t>GPU tensor</a:t>
            </a:r>
            <a:r>
              <a:rPr lang="zh-CN" altLang="en-US" sz="1000" dirty="0">
                <a:solidFill>
                  <a:srgbClr val="0070C0"/>
                </a:solidFill>
              </a:rPr>
              <a:t>不能直接转为</a:t>
            </a:r>
            <a:r>
              <a:rPr lang="en-US" sz="1000" dirty="0" err="1">
                <a:solidFill>
                  <a:srgbClr val="0070C0"/>
                </a:solidFill>
              </a:rPr>
              <a:t>numpy</a:t>
            </a:r>
            <a:r>
              <a:rPr lang="zh-CN" altLang="en-US" sz="1000" dirty="0">
                <a:solidFill>
                  <a:srgbClr val="0070C0"/>
                </a:solidFill>
              </a:rPr>
              <a:t>数组，必须先转到</a:t>
            </a:r>
            <a:r>
              <a:rPr lang="en-US" sz="1000" dirty="0">
                <a:solidFill>
                  <a:srgbClr val="0070C0"/>
                </a:solidFill>
              </a:rPr>
              <a:t>CPU tensor</a:t>
            </a:r>
            <a:r>
              <a:rPr lang="zh-CN" altLang="en-US" sz="1000" dirty="0">
                <a:solidFill>
                  <a:srgbClr val="0070C0"/>
                </a:solidFill>
              </a:rPr>
              <a:t>。</a:t>
            </a:r>
          </a:p>
          <a:p>
            <a:pPr lvl="1"/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zh-CN" altLang="en-US" sz="1000" dirty="0">
                <a:solidFill>
                  <a:srgbClr val="0070C0"/>
                </a:solidFill>
              </a:rPr>
              <a:t>如果</a:t>
            </a:r>
            <a:r>
              <a:rPr lang="en-US" sz="1000" dirty="0">
                <a:solidFill>
                  <a:srgbClr val="0070C0"/>
                </a:solidFill>
              </a:rPr>
              <a:t>tensor</a:t>
            </a:r>
            <a:r>
              <a:rPr lang="zh-CN" altLang="en-US" sz="1000" dirty="0">
                <a:solidFill>
                  <a:srgbClr val="0070C0"/>
                </a:solidFill>
              </a:rPr>
              <a:t>是标量的话，可以直接使用</a:t>
            </a:r>
            <a:r>
              <a:rPr lang="en-US" sz="1000" dirty="0">
                <a:solidFill>
                  <a:srgbClr val="0070C0"/>
                </a:solidFill>
              </a:rPr>
              <a:t> item() </a:t>
            </a:r>
            <a:r>
              <a:rPr lang="zh-CN" altLang="en-US" sz="1000" dirty="0">
                <a:solidFill>
                  <a:srgbClr val="0070C0"/>
                </a:solidFill>
              </a:rPr>
              <a:t>函数（只能是标量）将值取出来：</a:t>
            </a:r>
            <a:r>
              <a:rPr lang="en-US" sz="1000" dirty="0" err="1">
                <a:solidFill>
                  <a:srgbClr val="0070C0"/>
                </a:solidFill>
              </a:rPr>
              <a:t>loss_output.item</a:t>
            </a:r>
            <a:r>
              <a:rPr lang="en-US" sz="1000" dirty="0">
                <a:solidFill>
                  <a:srgbClr val="0070C0"/>
                </a:solidFill>
              </a:rPr>
              <a:t>()</a:t>
            </a:r>
            <a:endParaRPr lang="zh-CN" altLang="en-US" sz="1000" dirty="0">
              <a:solidFill>
                <a:srgbClr val="0070C0"/>
              </a:solidFill>
            </a:endParaRPr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73363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50176C0-AC18-804F-FD1E-852A9AF41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002377"/>
              </p:ext>
            </p:extLst>
          </p:nvPr>
        </p:nvGraphicFramePr>
        <p:xfrm>
          <a:off x="457200" y="2143116"/>
          <a:ext cx="8186765" cy="3929090"/>
        </p:xfrm>
        <a:graphic>
          <a:graphicData uri="http://schemas.openxmlformats.org/drawingml/2006/table">
            <a:tbl>
              <a:tblPr/>
              <a:tblGrid>
                <a:gridCol w="551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839"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1050" b="1" kern="0" dirty="0">
                          <a:solidFill>
                            <a:srgbClr val="677489"/>
                          </a:solidFill>
                          <a:latin typeface="Helvetica Neue"/>
                          <a:ea typeface="宋体"/>
                          <a:cs typeface="宋体"/>
                        </a:rPr>
                        <a:t>对比项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1920" marR="121920"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677489"/>
                          </a:solidFill>
                          <a:latin typeface="Helvetica Neue"/>
                          <a:ea typeface="宋体"/>
                          <a:cs typeface="宋体"/>
                        </a:rPr>
                        <a:t>NumPy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1920" marR="121920"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677489"/>
                          </a:solidFill>
                          <a:latin typeface="Helvetica Neue"/>
                          <a:ea typeface="宋体"/>
                          <a:cs typeface="宋体"/>
                        </a:rPr>
                        <a:t>Tensor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1920" marR="121920"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839"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1050" kern="0">
                          <a:solidFill>
                            <a:srgbClr val="333333"/>
                          </a:solidFill>
                          <a:latin typeface="Helvetica Neue"/>
                          <a:ea typeface="宋体"/>
                          <a:cs typeface="宋体"/>
                        </a:rPr>
                        <a:t>相同点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1920" marR="121920"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1050" kern="0" dirty="0">
                          <a:solidFill>
                            <a:srgbClr val="333333"/>
                          </a:solidFill>
                          <a:latin typeface="Helvetica Neue"/>
                          <a:ea typeface="宋体"/>
                          <a:cs typeface="宋体"/>
                        </a:rPr>
                        <a:t>可以定义多维数组，进行切片、改变维度、数学运算等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1920" marR="121920"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1050" kern="0">
                          <a:solidFill>
                            <a:srgbClr val="333333"/>
                          </a:solidFill>
                          <a:latin typeface="Helvetica Neue"/>
                          <a:ea typeface="宋体"/>
                          <a:cs typeface="宋体"/>
                        </a:rPr>
                        <a:t>可以定义多维数组，进行切片、改变维度、数学运算等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1920" marR="121920"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412"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1050" kern="0">
                          <a:solidFill>
                            <a:srgbClr val="333333"/>
                          </a:solidFill>
                          <a:latin typeface="Helvetica Neue"/>
                          <a:ea typeface="宋体"/>
                          <a:cs typeface="宋体"/>
                        </a:rPr>
                        <a:t>不同点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1920" marR="121920"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、产生的数组类型为</a:t>
                      </a: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numpy.ndarray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； 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、会将</a:t>
                      </a: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ndarray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放入</a:t>
                      </a: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CPU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中进行运算； 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、导入方式为</a:t>
                      </a: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import numpy as np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，后续通过</a:t>
                      </a: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np.array([1,2])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建立数组； 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4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、</a:t>
                      </a: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numpy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中没有</a:t>
                      </a: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x.type()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的用法，只能使用</a:t>
                      </a:r>
                      <a:r>
                        <a:rPr lang="en-US" sz="1050" kern="0">
                          <a:latin typeface="Calibri"/>
                          <a:ea typeface="宋体"/>
                          <a:cs typeface="Times New Roman"/>
                        </a:rPr>
                        <a:t>type(x)</a:t>
                      </a:r>
                      <a:r>
                        <a:rPr lang="zh-CN" sz="1050" kern="0">
                          <a:latin typeface="Calibri"/>
                          <a:ea typeface="宋体"/>
                          <a:cs typeface="Times New Roman"/>
                        </a:rPr>
                        <a:t>。</a:t>
                      </a:r>
                      <a:endParaRPr lang="zh-CN" sz="105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1920" marR="121920"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、产生的数组类型为</a:t>
                      </a:r>
                      <a:r>
                        <a:rPr lang="en-US" sz="1050" kern="0" dirty="0" err="1">
                          <a:latin typeface="Calibri"/>
                          <a:ea typeface="宋体"/>
                          <a:cs typeface="Times New Roman"/>
                        </a:rPr>
                        <a:t>torch.Tensor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； 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、会将</a:t>
                      </a: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tensor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放入</a:t>
                      </a: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GPU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中进行加速运算（如果有</a:t>
                      </a: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GPU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）； 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、导入方式为</a:t>
                      </a: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import torch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，后续通过</a:t>
                      </a:r>
                      <a:r>
                        <a:rPr lang="en-US" sz="1050" kern="0" dirty="0" err="1">
                          <a:latin typeface="Calibri"/>
                          <a:ea typeface="宋体"/>
                          <a:cs typeface="Times New Roman"/>
                        </a:rPr>
                        <a:t>torch.tensor</a:t>
                      </a: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([1,2])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或</a:t>
                      </a:r>
                      <a:r>
                        <a:rPr lang="en-US" sz="1050" kern="0" dirty="0" err="1">
                          <a:latin typeface="Calibri"/>
                          <a:ea typeface="宋体"/>
                          <a:cs typeface="Times New Roman"/>
                        </a:rPr>
                        <a:t>torch.Tensor</a:t>
                      </a: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([1,2])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建立数组；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 4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、</a:t>
                      </a: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Tensor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中查看数组类型既可以使用</a:t>
                      </a: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type(x)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，也可以使用</a:t>
                      </a:r>
                      <a:r>
                        <a:rPr lang="en-US" sz="1050" kern="0" dirty="0" err="1">
                          <a:latin typeface="Calibri"/>
                          <a:ea typeface="宋体"/>
                          <a:cs typeface="Times New Roman"/>
                        </a:rPr>
                        <a:t>x.type</a:t>
                      </a: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()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。但是更加推荐采用</a:t>
                      </a:r>
                      <a:r>
                        <a:rPr lang="en-US" sz="1050" kern="0" dirty="0" err="1">
                          <a:latin typeface="Calibri"/>
                          <a:ea typeface="宋体"/>
                          <a:cs typeface="Times New Roman"/>
                        </a:rPr>
                        <a:t>x.type</a:t>
                      </a: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()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zh-CN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这种方式能看到更具体信息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）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kern="0" dirty="0">
                          <a:latin typeface="Calibri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、</a:t>
                      </a:r>
                      <a:r>
                        <a:rPr lang="en-US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tensor</a:t>
                      </a:r>
                      <a:r>
                        <a:rPr lang="zh-CN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含义</a:t>
                      </a:r>
                      <a:r>
                        <a:rPr lang="en-US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device</a:t>
                      </a:r>
                      <a:r>
                        <a:rPr lang="zh-CN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（是否使用</a:t>
                      </a:r>
                      <a:r>
                        <a:rPr lang="en-US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GPU</a:t>
                      </a:r>
                      <a:r>
                        <a:rPr lang="zh-CN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）</a:t>
                      </a:r>
                      <a:r>
                        <a:rPr lang="en-US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, </a:t>
                      </a:r>
                      <a:r>
                        <a:rPr lang="en-US" sz="1050" kern="0" dirty="0" err="1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requires_grad</a:t>
                      </a:r>
                      <a:r>
                        <a:rPr lang="en-US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zh-CN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是否需要求导</a:t>
                      </a:r>
                      <a:r>
                        <a:rPr lang="en-US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)</a:t>
                      </a:r>
                      <a:r>
                        <a:rPr lang="zh-CN" sz="1050" kern="0" dirty="0">
                          <a:highlight>
                            <a:srgbClr val="FFFF00"/>
                          </a:highlight>
                          <a:latin typeface="Calibri"/>
                          <a:ea typeface="宋体"/>
                          <a:cs typeface="Times New Roman"/>
                        </a:rPr>
                        <a:t>等设置参数</a:t>
                      </a:r>
                      <a:r>
                        <a:rPr lang="zh-CN" sz="1050" kern="0" dirty="0">
                          <a:latin typeface="Calibri"/>
                          <a:ea typeface="宋体"/>
                          <a:cs typeface="Times New Roman"/>
                        </a:rPr>
                        <a:t>。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1920" marR="121920"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内容占位符 5">
            <a:extLst>
              <a:ext uri="{FF2B5EF4-FFF2-40B4-BE49-F238E27FC236}">
                <a16:creationId xmlns:a16="http://schemas.microsoft.com/office/drawing/2014/main" id="{64DD2AC0-585B-3DC1-2C3B-B723DAC8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571503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/>
              <a:t>Tensor</a:t>
            </a:r>
            <a:r>
              <a:rPr lang="zh-CN" altLang="en-US" b="1" dirty="0"/>
              <a:t>与</a:t>
            </a:r>
            <a:r>
              <a:rPr lang="en-US" altLang="zh-CN" b="1" dirty="0" err="1"/>
              <a:t>NumPy</a:t>
            </a:r>
            <a:r>
              <a:rPr lang="zh-CN" altLang="en-US" b="1" dirty="0"/>
              <a:t>的异同</a:t>
            </a:r>
            <a:endParaRPr lang="en-US" altLang="zh-CN" b="1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08478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64DD2AC0-585B-3DC1-2C3B-B723DAC8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571503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/>
              <a:t>Tensor</a:t>
            </a:r>
            <a:r>
              <a:rPr lang="zh-CN" altLang="en-US" b="1" dirty="0"/>
              <a:t>与</a:t>
            </a:r>
            <a:r>
              <a:rPr lang="en-US" altLang="zh-CN" b="1" dirty="0"/>
              <a:t>NumPy</a:t>
            </a:r>
            <a:r>
              <a:rPr lang="zh-CN" altLang="en-US" b="1" dirty="0"/>
              <a:t>的函数对比</a:t>
            </a:r>
            <a:endParaRPr lang="en-US" altLang="zh-CN" b="1" dirty="0"/>
          </a:p>
          <a:p>
            <a:endParaRPr lang="en-US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FBC691D-2E44-4AEB-5140-D9AAF04BD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871558"/>
              </p:ext>
            </p:extLst>
          </p:nvPr>
        </p:nvGraphicFramePr>
        <p:xfrm>
          <a:off x="683568" y="2143116"/>
          <a:ext cx="7560840" cy="4382225"/>
        </p:xfrm>
        <a:graphic>
          <a:graphicData uri="http://schemas.openxmlformats.org/drawingml/2006/table">
            <a:tbl>
              <a:tblPr/>
              <a:tblGrid>
                <a:gridCol w="2755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2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964"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8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宋体"/>
                        </a:rPr>
                        <a:t>操作类别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Numpy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PyTorch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64">
                <a:tc rowSpan="4"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8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宋体"/>
                        </a:rPr>
                        <a:t>数据类型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np.ndarray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torch.Tensor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np.float32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torch.float32; torch.float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np.float64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torch.float64; torch.double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np.int64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torch.int64; torch.long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0302">
                <a:tc rowSpan="3"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8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宋体"/>
                        </a:rPr>
                        <a:t>从已有数据构建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np.array([3.2, 4.3], dtype=np.float16)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 dirty="0" err="1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torch.tensor</a:t>
                      </a:r>
                      <a:r>
                        <a:rPr lang="en-US" sz="800" kern="0" dirty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([3.2, 4.3],</a:t>
                      </a:r>
                      <a:br>
                        <a:rPr lang="en-US" sz="800" kern="0" dirty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</a:br>
                      <a:r>
                        <a:rPr lang="en-US" sz="800" kern="0" dirty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lang="en-US" sz="800" kern="0" dirty="0" err="1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dtype</a:t>
                      </a:r>
                      <a:r>
                        <a:rPr lang="en-US" sz="800" kern="0" dirty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=torch.float16)</a:t>
                      </a:r>
                      <a:endParaRPr lang="zh-CN" sz="8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x.copy()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x.clone()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np.concatenate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torch.cat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64"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8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宋体"/>
                        </a:rPr>
                        <a:t>线性代数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np.dot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torch.mm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964">
                <a:tc rowSpan="2"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8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宋体"/>
                        </a:rPr>
                        <a:t>属性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x.ndim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x.dim()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9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x.size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x.nelement()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0181">
                <a:tc rowSpan="2"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8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宋体"/>
                        </a:rPr>
                        <a:t>形状操作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x.reshape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x.reshape(</a:t>
                      </a:r>
                      <a:r>
                        <a:rPr lang="zh-CN" sz="8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宋体"/>
                        </a:rPr>
                        <a:t>相当于</a:t>
                      </a:r>
                      <a:r>
                        <a:rPr lang="en-US" sz="8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宋体"/>
                        </a:rPr>
                        <a:t>tensor.contiguous().view()); x.view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5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x.flatten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kern="100">
                          <a:solidFill>
                            <a:srgbClr val="333333"/>
                          </a:solidFill>
                          <a:latin typeface="Calibri"/>
                        </a:rPr>
                        <a:t>x.view(-1)</a:t>
                      </a:r>
                      <a:r>
                        <a:rPr lang="zh-CN" sz="800" kern="100">
                          <a:solidFill>
                            <a:srgbClr val="333333"/>
                          </a:solidFill>
                          <a:latin typeface="Calibri"/>
                        </a:rPr>
                        <a:t>；</a:t>
                      </a:r>
                      <a:r>
                        <a:rPr lang="en-US" sz="800" kern="100">
                          <a:solidFill>
                            <a:srgbClr val="333333"/>
                          </a:solidFill>
                          <a:latin typeface="Calibri"/>
                        </a:rPr>
                        <a:t>nn</a:t>
                      </a:r>
                      <a:r>
                        <a:rPr lang="en-US" sz="800" kern="10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Calibri"/>
                        </a:rPr>
                        <a:t>.</a:t>
                      </a:r>
                      <a:r>
                        <a:rPr lang="en-US" sz="800" kern="100">
                          <a:solidFill>
                            <a:srgbClr val="333333"/>
                          </a:solidFill>
                          <a:latin typeface="Calibri"/>
                        </a:rPr>
                        <a:t>Flatten</a:t>
                      </a:r>
                      <a:r>
                        <a:rPr lang="en-US" sz="800" kern="10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Calibri"/>
                        </a:rPr>
                        <a:t>()</a:t>
                      </a:r>
                      <a:endParaRPr lang="zh-CN" sz="800" kern="100">
                        <a:latin typeface="Calibri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120"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8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宋体"/>
                        </a:rPr>
                        <a:t>类型转换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np.floor(x)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torch.floor(x); x.floor()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8964">
                <a:tc rowSpan="3"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8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宋体"/>
                        </a:rPr>
                        <a:t>比较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np.less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x.lt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9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np.less_equal/np.greater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x.le/x.gt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0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np.greater_equal/np.equal/np.not_equal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x.ge/x.eq/x.ne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8964"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CN" sz="8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宋体"/>
                        </a:rPr>
                        <a:t>随机种子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np.random.seed</a:t>
                      </a:r>
                      <a:endParaRPr lang="zh-CN" sz="8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800" kern="0" dirty="0" err="1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宋体"/>
                        </a:rPr>
                        <a:t>torch.manual_seed</a:t>
                      </a:r>
                      <a:endParaRPr lang="zh-CN" sz="8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26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8976" y="22860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</a:t>
            </a:fld>
            <a:endParaRPr lang="zh-CN" altLang="en-US" sz="2400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64DD2AC0-585B-3DC1-2C3B-B723DAC8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571503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zh-CN" b="1" dirty="0" err="1"/>
              <a:t>PyTorch</a:t>
            </a:r>
            <a:r>
              <a:rPr lang="en-US" altLang="zh-CN" b="1" dirty="0"/>
              <a:t> </a:t>
            </a:r>
            <a:r>
              <a:rPr lang="zh-CN" altLang="en-US" b="1" dirty="0"/>
              <a:t>的自动微分机制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ED5B2C4-F59A-489A-84FF-D01E3B32F3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326734"/>
              </p:ext>
            </p:extLst>
          </p:nvPr>
        </p:nvGraphicFramePr>
        <p:xfrm>
          <a:off x="611560" y="2203244"/>
          <a:ext cx="6912768" cy="433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462839" imgH="5308587" progId="Visio.Drawing.11">
                  <p:embed/>
                </p:oleObj>
              </mc:Choice>
              <mc:Fallback>
                <p:oleObj name="Visio" r:id="rId3" imgW="4462839" imgH="5308587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AF539627-47A3-E64F-588F-83FA37183B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203244"/>
                        <a:ext cx="6912768" cy="4330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192207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64DD2AC0-585B-3DC1-2C3B-B723DAC8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571503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zh-CN" b="1" dirty="0" err="1"/>
              <a:t>PyTorch</a:t>
            </a:r>
            <a:r>
              <a:rPr lang="zh-CN" altLang="en-US" b="1" dirty="0"/>
              <a:t>构建网络工具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8B48DC60-32DC-7916-DA22-76187401A1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100" y="2357430"/>
          <a:ext cx="6715172" cy="4143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333725" imgH="4475181" progId="Visio.Drawing.11">
                  <p:embed/>
                </p:oleObj>
              </mc:Choice>
              <mc:Fallback>
                <p:oleObj name="Visio" r:id="rId3" imgW="7333725" imgH="4475181" progId="Visio.Drawing.11">
                  <p:embed/>
                  <p:pic>
                    <p:nvPicPr>
                      <p:cNvPr id="33587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2357430"/>
                        <a:ext cx="6715172" cy="41434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54540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64DD2AC0-585B-3DC1-2C3B-B723DAC8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571503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zh-CN" b="1" dirty="0" err="1"/>
              <a:t>PyTorch</a:t>
            </a:r>
            <a:r>
              <a:rPr lang="zh-CN" altLang="en-US" b="1" dirty="0"/>
              <a:t>常用激活函数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BAEEFD3F-2FE8-8FE2-9B70-F8FFC7714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8" y="2037542"/>
            <a:ext cx="7039600" cy="431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222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6C79F-791F-F7C2-408E-2A9E03FA210A}"/>
              </a:ext>
            </a:extLst>
          </p:cNvPr>
          <p:cNvSpPr txBox="1">
            <a:spLocks/>
          </p:cNvSpPr>
          <p:nvPr/>
        </p:nvSpPr>
        <p:spPr bwMode="auto">
          <a:xfrm>
            <a:off x="429672" y="1356159"/>
            <a:ext cx="8229600" cy="473713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PyTorch</a:t>
            </a:r>
            <a:r>
              <a:rPr lang="zh-CN" altLang="en-US" b="1"/>
              <a:t>构建模型大致有以下</a:t>
            </a:r>
            <a:r>
              <a:rPr lang="en-US" altLang="zh-CN" b="1"/>
              <a:t>3</a:t>
            </a:r>
            <a:r>
              <a:rPr lang="zh-CN" altLang="en-US" b="1"/>
              <a:t>种方式</a:t>
            </a:r>
            <a:endParaRPr lang="en-US" altLang="zh-CN" b="1"/>
          </a:p>
          <a:p>
            <a:pPr lvl="1"/>
            <a:r>
              <a:rPr lang="en-US" altLang="zh-CN" b="1"/>
              <a:t>1)	</a:t>
            </a:r>
            <a:r>
              <a:rPr lang="zh-CN" altLang="en-US" b="1"/>
              <a:t>继承</a:t>
            </a:r>
            <a:r>
              <a:rPr lang="en-US" altLang="zh-CN" b="1"/>
              <a:t>nn.Module</a:t>
            </a:r>
            <a:r>
              <a:rPr lang="zh-CN" altLang="en-US" b="1"/>
              <a:t>基类构建模型。 </a:t>
            </a:r>
          </a:p>
          <a:p>
            <a:pPr lvl="1"/>
            <a:r>
              <a:rPr lang="en-US" altLang="zh-CN" b="1"/>
              <a:t>2)	</a:t>
            </a:r>
            <a:r>
              <a:rPr lang="zh-CN" altLang="en-US" b="1"/>
              <a:t>使用</a:t>
            </a:r>
            <a:r>
              <a:rPr lang="en-US" altLang="zh-CN" b="1"/>
              <a:t>nn.Sequential</a:t>
            </a:r>
            <a:r>
              <a:rPr lang="zh-CN" altLang="en-US" b="1"/>
              <a:t>按层顺序构建模型。 </a:t>
            </a:r>
          </a:p>
          <a:p>
            <a:pPr lvl="1"/>
            <a:r>
              <a:rPr lang="en-US" altLang="zh-CN" b="1"/>
              <a:t>3)	</a:t>
            </a:r>
            <a:r>
              <a:rPr lang="zh-CN" altLang="en-US" b="1"/>
              <a:t>继承</a:t>
            </a:r>
            <a:r>
              <a:rPr lang="en-US" altLang="zh-CN" b="1"/>
              <a:t>nn.Module</a:t>
            </a:r>
            <a:r>
              <a:rPr lang="zh-CN" altLang="en-US" b="1"/>
              <a:t>基类构建模型。</a:t>
            </a:r>
            <a:endParaRPr lang="en-US" altLang="zh-CN" b="1"/>
          </a:p>
          <a:p>
            <a:r>
              <a:rPr lang="zh-CN" altLang="en-US" b="1"/>
              <a:t>模型实例</a:t>
            </a:r>
            <a:endParaRPr lang="en-US" altLang="zh-CN" b="1"/>
          </a:p>
          <a:p>
            <a:pPr lvl="1"/>
            <a:endParaRPr lang="en-US" altLang="zh-CN" b="1"/>
          </a:p>
          <a:p>
            <a:endParaRPr lang="en-US" altLang="zh-CN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C0C4B05-9821-78B3-8D31-6449056A4B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604421"/>
              </p:ext>
            </p:extLst>
          </p:nvPr>
        </p:nvGraphicFramePr>
        <p:xfrm>
          <a:off x="935596" y="3724727"/>
          <a:ext cx="7272808" cy="2275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742814" imgH="2836879" progId="Visio.Drawing.11">
                  <p:embed/>
                </p:oleObj>
              </mc:Choice>
              <mc:Fallback>
                <p:oleObj name="Visio" r:id="rId3" imgW="6742814" imgH="2836879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A0D4D6EB-C3CE-9F19-E8CB-D44348B697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596" y="3724727"/>
                        <a:ext cx="7272808" cy="22757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26128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174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3451838A-B149-4187-963D-48CBA19B0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72" y="1608309"/>
            <a:ext cx="8229600" cy="4737137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zh-CN" altLang="en-US" b="1" dirty="0"/>
              <a:t>训练模型的一般步骤</a:t>
            </a:r>
            <a:endParaRPr lang="en-US" altLang="zh-CN" b="1" dirty="0"/>
          </a:p>
          <a:p>
            <a:pPr lvl="1"/>
            <a:r>
              <a:rPr lang="zh-CN" altLang="en-US" b="1" dirty="0"/>
              <a:t>加载预处理数据集</a:t>
            </a:r>
            <a:endParaRPr lang="en-US" altLang="zh-CN" b="1" dirty="0"/>
          </a:p>
          <a:p>
            <a:pPr lvl="1"/>
            <a:r>
              <a:rPr lang="zh-CN" altLang="en-US" b="1" dirty="0"/>
              <a:t>定义损失函数</a:t>
            </a:r>
            <a:endParaRPr lang="en-US" altLang="zh-CN" b="1" dirty="0"/>
          </a:p>
          <a:p>
            <a:pPr lvl="1"/>
            <a:r>
              <a:rPr lang="zh-CN" altLang="en-US" b="1" dirty="0"/>
              <a:t>定义优化方法</a:t>
            </a:r>
            <a:endParaRPr lang="en-US" altLang="zh-CN" b="1" dirty="0"/>
          </a:p>
          <a:p>
            <a:pPr lvl="1"/>
            <a:r>
              <a:rPr lang="zh-CN" altLang="en-US" b="1" dirty="0"/>
              <a:t>循环训练模型</a:t>
            </a:r>
            <a:endParaRPr lang="en-US" altLang="zh-CN" b="1" dirty="0"/>
          </a:p>
          <a:p>
            <a:pPr lvl="2"/>
            <a:r>
              <a:rPr lang="zh-CN" altLang="en-US" b="1" dirty="0"/>
              <a:t>设置为训练模式</a:t>
            </a:r>
            <a:endParaRPr lang="en-US" altLang="zh-CN" b="1" dirty="0"/>
          </a:p>
          <a:p>
            <a:pPr lvl="2"/>
            <a:r>
              <a:rPr lang="zh-CN" altLang="en-US" b="1" dirty="0"/>
              <a:t>梯度清零</a:t>
            </a:r>
            <a:endParaRPr lang="en-US" altLang="zh-CN" b="1" dirty="0"/>
          </a:p>
          <a:p>
            <a:pPr lvl="2"/>
            <a:r>
              <a:rPr lang="zh-CN" altLang="en-US" b="1" dirty="0"/>
              <a:t>求损失值</a:t>
            </a:r>
            <a:endParaRPr lang="en-US" altLang="zh-CN" b="1" dirty="0"/>
          </a:p>
          <a:p>
            <a:pPr lvl="2"/>
            <a:r>
              <a:rPr lang="zh-CN" altLang="en-US" b="1" dirty="0"/>
              <a:t>自动求导，实现梯度的反向传播</a:t>
            </a:r>
            <a:endParaRPr lang="en-US" altLang="zh-CN" b="1" dirty="0"/>
          </a:p>
          <a:p>
            <a:pPr lvl="2"/>
            <a:r>
              <a:rPr lang="zh-CN" altLang="en-US" b="1" dirty="0"/>
              <a:t>更新参数</a:t>
            </a:r>
            <a:endParaRPr lang="en-US" altLang="zh-CN" b="1" dirty="0"/>
          </a:p>
          <a:p>
            <a:pPr lvl="1"/>
            <a:r>
              <a:rPr lang="zh-CN" altLang="zh-CN" sz="21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循环测试或验证模型</a:t>
            </a:r>
            <a:endParaRPr lang="en-US" altLang="zh-CN" b="1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14613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175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3451838A-B149-4187-963D-48CBA19B0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72" y="1608309"/>
            <a:ext cx="8229600" cy="4737137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zh-CN" altLang="en-US" b="1" dirty="0"/>
              <a:t>训练模型示意图</a:t>
            </a:r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8C258-0559-8A58-041F-F92C6C878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8" y="2313493"/>
            <a:ext cx="7836674" cy="39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1812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176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3451838A-B149-4187-963D-48CBA19B0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72" y="1608309"/>
            <a:ext cx="8229600" cy="4737137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zh-CN" b="1" dirty="0" err="1"/>
              <a:t>PyTorch</a:t>
            </a:r>
            <a:r>
              <a:rPr lang="zh-CN" altLang="en-US" b="1" dirty="0"/>
              <a:t>数据处理工具</a:t>
            </a:r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52F375-DD56-EB99-168C-35DC2CD7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48880"/>
            <a:ext cx="8147248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5818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177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3451838A-B149-4187-963D-48CBA19B0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72" y="1608309"/>
            <a:ext cx="8229600" cy="4737137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zh-CN" b="1" dirty="0" err="1"/>
              <a:t>PyTorch</a:t>
            </a:r>
            <a:r>
              <a:rPr lang="zh-CN" altLang="en-US" b="1" dirty="0"/>
              <a:t>数据处理工具</a:t>
            </a:r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52F375-DD56-EB99-168C-35DC2CD7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48880"/>
            <a:ext cx="8147248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754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14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PyTorch</a:t>
            </a:r>
            <a:r>
              <a:rPr lang="zh-CN" altLang="en-US" sz="4400" dirty="0"/>
              <a:t>实现神经网络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782B66F9-8E22-F321-CEFC-98B1BB8EF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929221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zh-CN" altLang="en-US" b="1" dirty="0"/>
              <a:t>全连接神经网络处理图像时的不足</a:t>
            </a:r>
            <a:endParaRPr lang="en-US" altLang="zh-CN" b="1" dirty="0"/>
          </a:p>
          <a:p>
            <a:pPr lvl="1"/>
            <a:r>
              <a:rPr lang="zh-CN" altLang="en-US" b="1" dirty="0"/>
              <a:t>丢失很多空间信息，影响模型性能</a:t>
            </a:r>
            <a:endParaRPr lang="en-US" altLang="zh-CN" b="1" dirty="0"/>
          </a:p>
          <a:p>
            <a:pPr lvl="3"/>
            <a:r>
              <a:rPr lang="zh-CN" altLang="en-US" b="1" dirty="0"/>
              <a:t>把</a:t>
            </a:r>
            <a:r>
              <a:rPr lang="en-US" altLang="zh-CN" b="1" dirty="0"/>
              <a:t>2</a:t>
            </a:r>
            <a:r>
              <a:rPr lang="zh-CN" altLang="en-US" b="1" dirty="0"/>
              <a:t>维或多维矩阵展平为</a:t>
            </a:r>
            <a:r>
              <a:rPr lang="en-US" altLang="zh-CN" b="1" dirty="0"/>
              <a:t>1</a:t>
            </a:r>
            <a:r>
              <a:rPr lang="zh-CN" altLang="en-US" b="1" dirty="0"/>
              <a:t>维向量时</a:t>
            </a:r>
            <a:endParaRPr lang="en-US" altLang="zh-CN" b="1" dirty="0"/>
          </a:p>
          <a:p>
            <a:pPr lvl="1"/>
            <a:r>
              <a:rPr lang="zh-CN" altLang="en-US" b="1" dirty="0"/>
              <a:t>参数量一般比较大，容造成过拟合</a:t>
            </a:r>
            <a:endParaRPr lang="en-US" altLang="zh-CN" b="1" dirty="0"/>
          </a:p>
          <a:p>
            <a:r>
              <a:rPr lang="zh-CN" altLang="en-US" b="1" dirty="0"/>
              <a:t>卷积神经网络处理图像时的优势</a:t>
            </a:r>
            <a:endParaRPr lang="en-US" altLang="zh-CN" b="1" dirty="0"/>
          </a:p>
          <a:p>
            <a:pPr lvl="1"/>
            <a:r>
              <a:rPr lang="zh-CN" altLang="en-US" b="1" dirty="0"/>
              <a:t>能保留图像的空间信息</a:t>
            </a:r>
            <a:endParaRPr lang="en-US" altLang="zh-CN" b="1" dirty="0"/>
          </a:p>
          <a:p>
            <a:pPr lvl="3"/>
            <a:r>
              <a:rPr lang="zh-CN" altLang="en-US" b="1" dirty="0"/>
              <a:t>采用移动卷积核，原图与特征图维度不变</a:t>
            </a:r>
            <a:endParaRPr lang="en-US" altLang="zh-CN" b="1" dirty="0"/>
          </a:p>
          <a:p>
            <a:pPr lvl="1"/>
            <a:r>
              <a:rPr lang="zh-CN" altLang="en-US" b="1" dirty="0"/>
              <a:t>大大降低参数量</a:t>
            </a:r>
            <a:endParaRPr lang="en-US" altLang="zh-CN" b="1" dirty="0"/>
          </a:p>
          <a:p>
            <a:pPr lvl="3"/>
            <a:r>
              <a:rPr lang="zh-CN" altLang="en-US" b="1" dirty="0"/>
              <a:t>共享参数机制</a:t>
            </a:r>
            <a:endParaRPr lang="en-US" altLang="zh-CN" b="1" dirty="0"/>
          </a:p>
          <a:p>
            <a:pPr lvl="3"/>
            <a:r>
              <a:rPr lang="zh-CN" altLang="en-US" b="1" dirty="0"/>
              <a:t>多种池化方法</a:t>
            </a:r>
            <a:endParaRPr lang="en-US" altLang="zh-CN" b="1" dirty="0"/>
          </a:p>
          <a:p>
            <a:pPr lvl="1"/>
            <a:r>
              <a:rPr lang="zh-CN" altLang="en-US" b="1" dirty="0"/>
              <a:t>从不同视角获取特征</a:t>
            </a:r>
            <a:endParaRPr lang="en-US" altLang="zh-CN" b="1" dirty="0"/>
          </a:p>
          <a:p>
            <a:pPr lvl="3"/>
            <a:r>
              <a:rPr lang="zh-CN" altLang="en-US" b="1" dirty="0"/>
              <a:t>不同的卷积核代表不同视角</a:t>
            </a:r>
            <a:endParaRPr lang="en-US" altLang="zh-CN" b="1" dirty="0"/>
          </a:p>
          <a:p>
            <a:pPr lvl="3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zh-CN" altLang="en-US" b="1" dirty="0"/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05953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55016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15</a:t>
            </a:r>
            <a:r>
              <a:rPr lang="zh-CN" altLang="en-US" sz="5400" dirty="0"/>
              <a:t>章 卷积神经网络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变量</a:t>
            </a:r>
            <a:endParaRPr lang="en-US" altLang="zh-CN" dirty="0"/>
          </a:p>
          <a:p>
            <a:pPr lvl="1"/>
            <a:r>
              <a:rPr lang="zh-CN" altLang="en-US" dirty="0"/>
              <a:t>量是存储在内存中的值，在创建变量时会在内存中开辟一个内存空间。</a:t>
            </a:r>
            <a:endParaRPr lang="en-US" altLang="zh-CN" dirty="0"/>
          </a:p>
          <a:p>
            <a:pPr lvl="1"/>
            <a:r>
              <a:rPr lang="zh-CN" altLang="en-US" dirty="0"/>
              <a:t>变量类型</a:t>
            </a:r>
            <a:endParaRPr lang="en-US" altLang="zh-CN" dirty="0"/>
          </a:p>
          <a:p>
            <a:pPr lvl="2"/>
            <a:r>
              <a:rPr lang="zh-CN" altLang="en-US" dirty="0"/>
              <a:t>变量的数据类型包括整数、小数或字符</a:t>
            </a:r>
            <a:endParaRPr lang="en-US" altLang="zh-CN" dirty="0"/>
          </a:p>
          <a:p>
            <a:pPr lvl="1"/>
            <a:r>
              <a:rPr lang="zh-CN" altLang="en-US" dirty="0"/>
              <a:t>变量类型在一定条件下可以转换</a:t>
            </a:r>
            <a:endParaRPr lang="en-US" altLang="zh-CN" dirty="0"/>
          </a:p>
          <a:p>
            <a:pPr lvl="2"/>
            <a:r>
              <a:rPr lang="en-US" altLang="zh-CN" dirty="0"/>
              <a:t>float -&gt; int</a:t>
            </a:r>
            <a:r>
              <a:rPr lang="zh-CN" altLang="en-US" dirty="0"/>
              <a:t>：仅保留整数部分</a:t>
            </a:r>
            <a:endParaRPr lang="en-US" altLang="zh-CN" dirty="0"/>
          </a:p>
          <a:p>
            <a:pPr lvl="2"/>
            <a:r>
              <a:rPr lang="en-US" altLang="zh-CN" dirty="0"/>
              <a:t>str -&gt; int</a:t>
            </a:r>
            <a:r>
              <a:rPr lang="zh-CN" altLang="en-US" dirty="0"/>
              <a:t>：字符串中有数字和正负号以外的字符，就会报错</a:t>
            </a:r>
            <a:endParaRPr lang="en-US" altLang="zh-CN" dirty="0"/>
          </a:p>
          <a:p>
            <a:pPr lvl="2"/>
            <a:r>
              <a:rPr lang="en-US" altLang="zh-CN" dirty="0"/>
              <a:t>int -&gt; float</a:t>
            </a:r>
            <a:r>
              <a:rPr lang="zh-CN" altLang="en-US" dirty="0"/>
              <a:t>：自动给添加一位小数</a:t>
            </a:r>
            <a:endParaRPr lang="en-US" altLang="zh-CN" dirty="0"/>
          </a:p>
          <a:p>
            <a:pPr lvl="2"/>
            <a:r>
              <a:rPr lang="en-US" altLang="zh-CN" dirty="0"/>
              <a:t>float -&gt; str</a:t>
            </a:r>
            <a:r>
              <a:rPr lang="zh-CN" altLang="en-US" dirty="0"/>
              <a:t>：会去除末位为 </a:t>
            </a:r>
            <a:r>
              <a:rPr lang="en-US" altLang="zh-CN" dirty="0"/>
              <a:t>0</a:t>
            </a:r>
            <a:r>
              <a:rPr lang="zh-CN" altLang="en-US" dirty="0"/>
              <a:t>的小数部分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50756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15</a:t>
            </a:r>
            <a:r>
              <a:rPr lang="zh-CN" altLang="en-US" sz="4400" dirty="0"/>
              <a:t>章 卷积神经网络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神经网络与卷积神经网络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神经网络一般采用全连接方式，这种方式参数将几何级数增加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卷积神经网络采用卷积核方式，卷积核利用参数共享机制，可大大降低参数量。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卷积神经网络使用多通道，可以从多个视角映射输入数据。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卷积神经网络不同层可表现输入数据的不同抽象粒度</a:t>
            </a:r>
            <a:endParaRPr lang="en-US" altLang="zh-CN" sz="26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3899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15</a:t>
            </a:r>
            <a:r>
              <a:rPr lang="zh-CN" altLang="en-US" sz="4400" dirty="0"/>
              <a:t>章 卷积神经网络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12A0A236-D809-F3B2-5FAF-8A3736E9D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929221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zh-CN" altLang="en-US" b="1" dirty="0"/>
              <a:t>使用卷积（而非全连接网络）可大大降低参数量</a:t>
            </a:r>
            <a:endParaRPr lang="en-US" altLang="zh-CN" b="1" dirty="0"/>
          </a:p>
          <a:p>
            <a:pPr lvl="2"/>
            <a:r>
              <a:rPr lang="zh-CN" altLang="en-US" b="1" dirty="0"/>
              <a:t>共享参数机制</a:t>
            </a:r>
            <a:endParaRPr lang="en-US" altLang="zh-CN" b="1" dirty="0"/>
          </a:p>
          <a:p>
            <a:pPr lvl="2"/>
            <a:r>
              <a:rPr lang="zh-CN" altLang="en-US" b="1" dirty="0"/>
              <a:t>多种池化方法</a:t>
            </a:r>
            <a:endParaRPr lang="en-US" altLang="zh-CN" b="1" dirty="0"/>
          </a:p>
          <a:p>
            <a:pPr lvl="1"/>
            <a:endParaRPr lang="zh-CN" altLang="en-US" b="1" dirty="0"/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294F0589-5F72-4F2A-A9AE-5E60C65E3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80928"/>
            <a:ext cx="7200800" cy="35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833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15</a:t>
            </a:r>
            <a:r>
              <a:rPr lang="zh-CN" altLang="en-US" sz="4400" dirty="0"/>
              <a:t>章 卷积神经网络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954B09EF-FC4E-1371-CE14-859443586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00175"/>
            <a:ext cx="8229600" cy="4665129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zh-CN" altLang="en-US" b="1" dirty="0"/>
              <a:t>卷积核（又称为过滤器（</a:t>
            </a:r>
            <a:r>
              <a:rPr lang="en-US" altLang="zh-CN" b="1" dirty="0"/>
              <a:t>filter</a:t>
            </a:r>
            <a:r>
              <a:rPr lang="zh-CN" altLang="en-US" b="1" dirty="0"/>
              <a:t>））</a:t>
            </a:r>
            <a:endParaRPr lang="en-US" altLang="zh-CN" b="1" dirty="0"/>
          </a:p>
          <a:p>
            <a:pPr lvl="2"/>
            <a:r>
              <a:rPr lang="zh-CN" altLang="en-US" b="1" dirty="0"/>
              <a:t>三个维度</a:t>
            </a:r>
            <a:endParaRPr lang="en-US" altLang="zh-CN" b="1" dirty="0"/>
          </a:p>
          <a:p>
            <a:pPr lvl="4"/>
            <a:r>
              <a:rPr lang="zh-CN" altLang="en-US" b="1" dirty="0"/>
              <a:t>长度、宽度、深度（通道数）</a:t>
            </a:r>
            <a:endParaRPr lang="en-US" altLang="zh-CN" b="1" dirty="0"/>
          </a:p>
          <a:p>
            <a:pPr lvl="4"/>
            <a:r>
              <a:rPr lang="zh-CN" altLang="en-US" b="1" dirty="0"/>
              <a:t>长度、宽度为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超参数</a:t>
            </a:r>
            <a:r>
              <a:rPr lang="zh-CN" altLang="en-US" b="1" dirty="0"/>
              <a:t>（需人为设定），常用尺寸：</a:t>
            </a:r>
            <a:r>
              <a:rPr lang="en-US" altLang="zh-CN" b="1" dirty="0"/>
              <a:t>5x5,3x3</a:t>
            </a:r>
          </a:p>
          <a:p>
            <a:pPr lvl="4"/>
            <a:r>
              <a:rPr lang="zh-CN" altLang="en-US" b="1" dirty="0"/>
              <a:t>深度与当前图像的深度（即通道数）相同（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非超参数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2"/>
            <a:r>
              <a:rPr lang="zh-CN" altLang="en-US" b="1" dirty="0"/>
              <a:t>在某个卷积层中，可以有多个卷积核</a:t>
            </a:r>
            <a:r>
              <a:rPr lang="en-US" altLang="zh-CN" b="1" dirty="0"/>
              <a:t>:FN</a:t>
            </a:r>
            <a:r>
              <a:rPr lang="zh-CN" altLang="en-US" b="1" dirty="0"/>
              <a:t>或</a:t>
            </a:r>
            <a:r>
              <a:rPr lang="en-US" altLang="zh-CN" b="1" dirty="0" err="1"/>
              <a:t>out_channels</a:t>
            </a:r>
            <a:endParaRPr lang="en-US" altLang="zh-CN" b="1" dirty="0"/>
          </a:p>
          <a:p>
            <a:pPr lvl="4"/>
            <a:r>
              <a:rPr lang="zh-CN" altLang="en-US" b="1" dirty="0"/>
              <a:t>下一层需要多少个特征图（</a:t>
            </a:r>
            <a:r>
              <a:rPr lang="en-US" altLang="zh-CN" b="1" dirty="0"/>
              <a:t>feather map</a:t>
            </a:r>
            <a:r>
              <a:rPr lang="zh-CN" altLang="en-US" b="1" dirty="0"/>
              <a:t>），本层就需要多少个卷积核</a:t>
            </a:r>
          </a:p>
          <a:p>
            <a:pPr lvl="2"/>
            <a:endParaRPr lang="en-US" altLang="zh-CN" b="1" dirty="0"/>
          </a:p>
          <a:p>
            <a:endParaRPr lang="en-US" altLang="zh-CN" b="1" dirty="0"/>
          </a:p>
          <a:p>
            <a:pPr lvl="2"/>
            <a:endParaRPr lang="en-US" altLang="zh-CN" b="1" dirty="0"/>
          </a:p>
          <a:p>
            <a:pPr lvl="3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zh-CN" altLang="en-US" b="1" dirty="0"/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98163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15</a:t>
            </a:r>
            <a:r>
              <a:rPr lang="zh-CN" altLang="en-US" sz="4400" dirty="0"/>
              <a:t>章 卷积神经网络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C8E4B7C0-5D68-982C-4D4F-342797AD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929221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zh-CN" altLang="en-US" b="1" dirty="0"/>
              <a:t>使用不同卷积核就可从不同视角获取特征</a:t>
            </a:r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r>
              <a:rPr lang="zh-CN" altLang="zh-CN" sz="23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在深度学习中，卷积核的作用不仅在于检测垂直边缘、水平边缘等，还需要检测其他边缘特征</a:t>
            </a:r>
            <a:endParaRPr lang="en-US" altLang="zh-CN" sz="23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dirty="0"/>
              <a:t>不同卷积核与注意力机制中多头注意力功能类似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zh-CN" altLang="en-US" b="1" dirty="0"/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A161BB-8221-07DE-E24B-199303402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060848"/>
            <a:ext cx="6120680" cy="28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111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15</a:t>
            </a:r>
            <a:r>
              <a:rPr lang="zh-CN" altLang="en-US" sz="4400" dirty="0"/>
              <a:t>章 卷积神经网络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184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C8E4B7C0-5D68-982C-4D4F-342797AD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929221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zh-CN" altLang="en-US" b="1" dirty="0"/>
              <a:t>当前图像、卷积核、输出特征图之间的大小关系</a:t>
            </a:r>
            <a:endParaRPr lang="en-US" altLang="zh-CN" b="1" dirty="0"/>
          </a:p>
          <a:p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r>
              <a:rPr lang="zh-CN" altLang="zh-CN" sz="23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在深度学习中，卷积核的作用不仅在于检测垂直边缘、水平</a:t>
            </a:r>
            <a:endParaRPr lang="en-US" altLang="zh-CN" b="1" dirty="0"/>
          </a:p>
          <a:p>
            <a:pPr lvl="1"/>
            <a:endParaRPr lang="zh-CN" altLang="en-US" b="1" dirty="0"/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DA86C4E-A265-858B-4AEA-EEC992EF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3" y="2071678"/>
            <a:ext cx="8143933" cy="340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5817056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15</a:t>
            </a:r>
            <a:r>
              <a:rPr lang="zh-CN" altLang="en-US" sz="4400" dirty="0"/>
              <a:t>章 卷积神经网络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185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8F1B5371-AFD1-2640-0FE8-E96FB57F52DB}"/>
              </a:ext>
            </a:extLst>
          </p:cNvPr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zh-CN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4B038180-8AD2-45A0-8F0C-CA0635E875CA}" type="slidenum">
              <a:rPr lang="zh-CN" altLang="en-US" sz="2400" smtClean="0"/>
              <a:pPr>
                <a:defRPr/>
              </a:pPr>
              <a:t>185</a:t>
            </a:fld>
            <a:endParaRPr lang="zh-CN" altLang="en-US" sz="2400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D3440E15-20B4-2673-AEF5-42AC356B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28627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zh-CN" altLang="en-US" b="1" dirty="0"/>
              <a:t>步幅、填充的含义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4783AA-0C9B-F863-38FD-EE0829E26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1988841"/>
            <a:ext cx="3312368" cy="187410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4375DF-BE1F-73BA-03D2-660802A040D4}"/>
              </a:ext>
            </a:extLst>
          </p:cNvPr>
          <p:cNvSpPr txBox="1"/>
          <p:nvPr/>
        </p:nvSpPr>
        <p:spPr>
          <a:xfrm>
            <a:off x="611560" y="3933056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步幅为</a:t>
            </a:r>
            <a:r>
              <a:rPr lang="en-US" altLang="zh-CN" dirty="0"/>
              <a:t>1</a:t>
            </a:r>
            <a:r>
              <a:rPr lang="zh-CN" altLang="en-US" dirty="0"/>
              <a:t>，不填充（</a:t>
            </a:r>
            <a:r>
              <a:rPr lang="en-US" altLang="zh-CN" dirty="0"/>
              <a:t>Same</a:t>
            </a:r>
            <a:r>
              <a:rPr lang="zh-CN" altLang="en-US" dirty="0"/>
              <a:t>方式）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270CE82-A8C0-9131-9508-3C0EA45C8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1988841"/>
            <a:ext cx="3024336" cy="20162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A26186-BC7C-FF34-F9B6-70F932784B8B}"/>
              </a:ext>
            </a:extLst>
          </p:cNvPr>
          <p:cNvSpPr txBox="1"/>
          <p:nvPr/>
        </p:nvSpPr>
        <p:spPr>
          <a:xfrm>
            <a:off x="4716016" y="4065104"/>
            <a:ext cx="31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步幅为</a:t>
            </a:r>
            <a:r>
              <a:rPr lang="en-US" altLang="zh-CN" dirty="0"/>
              <a:t>1</a:t>
            </a:r>
            <a:r>
              <a:rPr lang="zh-CN" altLang="en-US" dirty="0"/>
              <a:t>，填充（</a:t>
            </a:r>
            <a:r>
              <a:rPr lang="en-US" altLang="zh-CN" dirty="0"/>
              <a:t>Valid</a:t>
            </a:r>
            <a:r>
              <a:rPr lang="zh-CN" altLang="en-US" dirty="0"/>
              <a:t>方式）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75561C-10AC-4F5F-D317-BEA784AF2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06" y="4434437"/>
            <a:ext cx="3162714" cy="192191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363BFA7-3A47-753B-4CDB-ECD8AC2ADC1F}"/>
              </a:ext>
            </a:extLst>
          </p:cNvPr>
          <p:cNvSpPr txBox="1"/>
          <p:nvPr/>
        </p:nvSpPr>
        <p:spPr>
          <a:xfrm>
            <a:off x="689206" y="638132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步幅为</a:t>
            </a:r>
            <a:r>
              <a:rPr lang="en-US" altLang="zh-CN" dirty="0"/>
              <a:t>2</a:t>
            </a:r>
            <a:r>
              <a:rPr lang="zh-CN" altLang="en-US" dirty="0"/>
              <a:t>，不填充（</a:t>
            </a:r>
            <a:r>
              <a:rPr lang="en-US" altLang="zh-CN" dirty="0"/>
              <a:t>Same</a:t>
            </a:r>
            <a:r>
              <a:rPr lang="zh-CN" altLang="en-US" dirty="0"/>
              <a:t>方式）</a:t>
            </a:r>
          </a:p>
        </p:txBody>
      </p:sp>
      <p:pic>
        <p:nvPicPr>
          <p:cNvPr id="15" name="内容占位符 3">
            <a:extLst>
              <a:ext uri="{FF2B5EF4-FFF2-40B4-BE49-F238E27FC236}">
                <a16:creationId xmlns:a16="http://schemas.microsoft.com/office/drawing/2014/main" id="{B6DC6321-8C1F-760E-4D52-130CF599D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10296" y="4453923"/>
            <a:ext cx="3030056" cy="1855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2845CBF-8ACF-644F-6D64-16541DC04F54}"/>
              </a:ext>
            </a:extLst>
          </p:cNvPr>
          <p:cNvSpPr txBox="1"/>
          <p:nvPr/>
        </p:nvSpPr>
        <p:spPr>
          <a:xfrm>
            <a:off x="4710296" y="6445339"/>
            <a:ext cx="31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步幅为</a:t>
            </a:r>
            <a:r>
              <a:rPr lang="en-US" altLang="zh-CN" dirty="0"/>
              <a:t>2</a:t>
            </a:r>
            <a:r>
              <a:rPr lang="zh-CN" altLang="en-US" dirty="0"/>
              <a:t>，填充（</a:t>
            </a:r>
            <a:r>
              <a:rPr lang="en-US" altLang="zh-CN" dirty="0"/>
              <a:t>Valid</a:t>
            </a:r>
            <a:r>
              <a:rPr lang="zh-CN" altLang="en-US" dirty="0"/>
              <a:t>方式）</a:t>
            </a:r>
          </a:p>
        </p:txBody>
      </p:sp>
    </p:spTree>
    <p:extLst>
      <p:ext uri="{BB962C8B-B14F-4D97-AF65-F5344CB8AC3E}">
        <p14:creationId xmlns:p14="http://schemas.microsoft.com/office/powerpoint/2010/main" val="31059770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15</a:t>
            </a:r>
            <a:r>
              <a:rPr lang="zh-CN" altLang="en-US" sz="4400" dirty="0"/>
              <a:t>章 卷积神经网络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186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8F1B5371-AFD1-2640-0FE8-E96FB57F52DB}"/>
              </a:ext>
            </a:extLst>
          </p:cNvPr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zh-CN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4B038180-8AD2-45A0-8F0C-CA0635E875CA}" type="slidenum">
              <a:rPr lang="zh-CN" altLang="en-US" sz="2400" smtClean="0"/>
              <a:pPr>
                <a:defRPr/>
              </a:pPr>
              <a:t>186</a:t>
            </a:fld>
            <a:endParaRPr lang="zh-CN" altLang="en-US" sz="2400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D3440E15-20B4-2673-AEF5-42AC356B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28627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zh-CN" altLang="en-US" b="1" dirty="0"/>
              <a:t>卷积运算过程</a:t>
            </a:r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707C13-92C5-3EDB-CC6A-32D5C0D7F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00810"/>
            <a:ext cx="7992888" cy="42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7548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15</a:t>
            </a:r>
            <a:r>
              <a:rPr lang="zh-CN" altLang="en-US" sz="4400" dirty="0"/>
              <a:t>章 卷积神经网络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187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8F1B5371-AFD1-2640-0FE8-E96FB57F52DB}"/>
              </a:ext>
            </a:extLst>
          </p:cNvPr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zh-CN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4B038180-8AD2-45A0-8F0C-CA0635E875CA}" type="slidenum">
              <a:rPr lang="zh-CN" altLang="en-US" sz="2400" smtClean="0"/>
              <a:pPr>
                <a:defRPr/>
              </a:pPr>
              <a:t>187</a:t>
            </a:fld>
            <a:endParaRPr lang="zh-CN" altLang="en-US" sz="2400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D3440E15-20B4-2673-AEF5-42AC356B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28627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zh-CN" altLang="en-US" b="1" dirty="0"/>
              <a:t>池化层</a:t>
            </a:r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C5DA94-3339-6945-F6A0-FA8BE1129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48880"/>
            <a:ext cx="746760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286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15</a:t>
            </a:r>
            <a:r>
              <a:rPr lang="zh-CN" altLang="en-US" sz="4400" dirty="0"/>
              <a:t>章 卷积神经网络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8F1B5371-AFD1-2640-0FE8-E96FB57F52DB}"/>
              </a:ext>
            </a:extLst>
          </p:cNvPr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zh-CN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4B038180-8AD2-45A0-8F0C-CA0635E875CA}" type="slidenum">
              <a:rPr lang="zh-CN" altLang="en-US" sz="2400" smtClean="0"/>
              <a:pPr>
                <a:defRPr/>
              </a:pPr>
              <a:t>188</a:t>
            </a:fld>
            <a:endParaRPr lang="zh-CN" altLang="en-US" sz="2400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D3440E15-20B4-2673-AEF5-42AC356B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28627"/>
          </a:xfrm>
          <a:ln>
            <a:solidFill>
              <a:srgbClr val="0070C0"/>
            </a:solidFill>
          </a:ln>
        </p:spPr>
        <p:txBody>
          <a:bodyPr/>
          <a:lstStyle/>
          <a:p>
            <a:r>
              <a:rPr lang="zh-CN" altLang="en-US" b="1" dirty="0"/>
              <a:t>池化层的计算过程</a:t>
            </a:r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3E5180-2B09-8424-C392-FC9AE586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1664"/>
            <a:ext cx="8147248" cy="41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7423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323528" y="1772816"/>
            <a:ext cx="8229600" cy="1950824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16</a:t>
            </a:r>
            <a:r>
              <a:rPr lang="zh-CN" altLang="en-US" sz="5400" dirty="0"/>
              <a:t>章 提升模型性能的</a:t>
            </a:r>
            <a:br>
              <a:rPr lang="en-US" altLang="zh-CN" sz="5400" dirty="0"/>
            </a:br>
            <a:r>
              <a:rPr lang="en-US" altLang="zh-CN" sz="5400" dirty="0"/>
              <a:t>              </a:t>
            </a:r>
            <a:r>
              <a:rPr lang="zh-CN" altLang="en-US" sz="5400" dirty="0"/>
              <a:t>几种技巧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变量的命名规则</a:t>
            </a:r>
            <a:endParaRPr lang="en-US" altLang="zh-CN" dirty="0"/>
          </a:p>
          <a:p>
            <a:pPr lvl="1"/>
            <a:r>
              <a:rPr lang="zh-CN" altLang="en-US" dirty="0"/>
              <a:t>变量名只能包含字母、数字和下划线（</a:t>
            </a:r>
            <a:r>
              <a:rPr lang="en-US" altLang="zh-CN" dirty="0"/>
              <a:t>_</a:t>
            </a:r>
            <a:r>
              <a:rPr lang="zh-CN" altLang="en-US" dirty="0"/>
              <a:t>），不能使用空格，不能以数字开头。</a:t>
            </a:r>
          </a:p>
          <a:p>
            <a:pPr lvl="1"/>
            <a:r>
              <a:rPr lang="zh-CN" altLang="en-US" dirty="0"/>
              <a:t>变量名区分大小写，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zh-CN" altLang="en-US" dirty="0"/>
              <a:t>是两个变量。</a:t>
            </a:r>
          </a:p>
          <a:p>
            <a:pPr lvl="1"/>
            <a:r>
              <a:rPr lang="zh-CN" altLang="en-US" dirty="0"/>
              <a:t>不能以</a:t>
            </a:r>
            <a:r>
              <a:rPr lang="en-US" altLang="zh-CN" dirty="0"/>
              <a:t>Python</a:t>
            </a:r>
            <a:r>
              <a:rPr lang="zh-CN" altLang="en-US" dirty="0"/>
              <a:t>的关键字（如</a:t>
            </a:r>
            <a:r>
              <a:rPr lang="en-US" altLang="zh-CN" dirty="0"/>
              <a:t>if</a:t>
            </a:r>
            <a:r>
              <a:rPr lang="zh-CN" altLang="en-US" dirty="0"/>
              <a:t>、</a:t>
            </a:r>
            <a:r>
              <a:rPr lang="en-US" altLang="zh-CN" dirty="0"/>
              <a:t>while</a:t>
            </a:r>
            <a:r>
              <a:rPr lang="zh-CN" altLang="en-US" dirty="0"/>
              <a:t>、</a:t>
            </a:r>
            <a:r>
              <a:rPr lang="en-US" altLang="zh-CN" dirty="0"/>
              <a:t>for</a:t>
            </a:r>
            <a:r>
              <a:rPr lang="zh-CN" altLang="en-US" dirty="0"/>
              <a:t>、</a:t>
            </a:r>
            <a:r>
              <a:rPr lang="en-US" altLang="zh-CN" dirty="0"/>
              <a:t>and</a:t>
            </a:r>
            <a:r>
              <a:rPr lang="zh-CN" altLang="en-US" dirty="0"/>
              <a:t>、</a:t>
            </a:r>
            <a:r>
              <a:rPr lang="en-US" altLang="zh-CN" dirty="0"/>
              <a:t>print</a:t>
            </a:r>
            <a:r>
              <a:rPr lang="zh-CN" altLang="en-US" dirty="0"/>
              <a:t>、</a:t>
            </a:r>
            <a:r>
              <a:rPr lang="en-US" altLang="zh-CN" dirty="0"/>
              <a:t>class</a:t>
            </a:r>
            <a:r>
              <a:rPr lang="zh-CN" altLang="en-US" dirty="0"/>
              <a:t>、</a:t>
            </a:r>
            <a:r>
              <a:rPr lang="en-US" altLang="zh-CN" dirty="0"/>
              <a:t>def</a:t>
            </a:r>
            <a:r>
              <a:rPr lang="zh-CN" altLang="en-US" dirty="0"/>
              <a:t>、</a:t>
            </a:r>
            <a:r>
              <a:rPr lang="en-US" altLang="zh-CN" dirty="0"/>
              <a:t>del</a:t>
            </a:r>
            <a:r>
              <a:rPr lang="zh-CN" altLang="en-US" dirty="0"/>
              <a:t>等）、内置函数（如</a:t>
            </a:r>
            <a:r>
              <a:rPr lang="en-US" altLang="zh-CN" dirty="0"/>
              <a:t>abs</a:t>
            </a:r>
            <a:r>
              <a:rPr lang="zh-CN" altLang="en-US" dirty="0"/>
              <a:t>、</a:t>
            </a:r>
            <a:r>
              <a:rPr lang="en-US" altLang="zh-CN" dirty="0"/>
              <a:t>int</a:t>
            </a:r>
            <a:r>
              <a:rPr lang="zh-CN" altLang="en-US" dirty="0"/>
              <a:t>、</a:t>
            </a:r>
            <a:r>
              <a:rPr lang="en-US" altLang="zh-CN" dirty="0" err="1"/>
              <a:t>len</a:t>
            </a:r>
            <a:r>
              <a:rPr lang="zh-CN" altLang="en-US" dirty="0"/>
              <a:t>等）做变量名，如果用这些做变量名将导致错误。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16</a:t>
            </a:r>
            <a:r>
              <a:rPr lang="zh-CN" altLang="en-US" sz="4400" dirty="0"/>
              <a:t>章 提升模型性能的几种技巧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latin typeface="+mn-lt"/>
                <a:ea typeface="+mn-ea"/>
              </a:rPr>
              <a:t>提升模型（神经网络）性能的几种常用技巧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正则化是最常用，也是最有效的方法之一</a:t>
            </a:r>
            <a:endParaRPr lang="en-US" altLang="zh-CN" sz="24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对输入数据的正则化</a:t>
            </a:r>
            <a:endParaRPr lang="en-US" altLang="zh-CN" sz="24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对批量数据正则化</a:t>
            </a:r>
            <a:r>
              <a:rPr lang="en-US" altLang="zh-CN" sz="2400" dirty="0">
                <a:latin typeface="+mn-lt"/>
                <a:ea typeface="+mn-ea"/>
              </a:rPr>
              <a:t>(</a:t>
            </a:r>
            <a:r>
              <a:rPr lang="zh-CN" altLang="en-US" sz="2400" dirty="0">
                <a:latin typeface="+mn-lt"/>
                <a:ea typeface="+mn-ea"/>
              </a:rPr>
              <a:t>如</a:t>
            </a:r>
            <a:r>
              <a:rPr lang="en-US" altLang="zh-CN" sz="2400" dirty="0">
                <a:latin typeface="+mn-lt"/>
                <a:ea typeface="+mn-ea"/>
              </a:rPr>
              <a:t>Batch Normalization)</a:t>
            </a: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增加</a:t>
            </a:r>
            <a:r>
              <a:rPr lang="en-US" altLang="zh-CN" sz="2400" dirty="0">
                <a:latin typeface="+mn-lt"/>
                <a:ea typeface="+mn-ea"/>
              </a:rPr>
              <a:t>dropout</a:t>
            </a:r>
            <a:r>
              <a:rPr lang="zh-CN" altLang="en-US" sz="2400" dirty="0">
                <a:latin typeface="+mn-lt"/>
                <a:ea typeface="+mn-ea"/>
              </a:rPr>
              <a:t>层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使用合适的学习率及变化策略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使用合适的数据初始化方法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选择合适的优化器，如尽量使用自适应类优化器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对于较深网络使用残差连接等方法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数据增强方法等</a:t>
            </a: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9622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16</a:t>
            </a:r>
            <a:r>
              <a:rPr lang="zh-CN" altLang="en-US" sz="4400" dirty="0"/>
              <a:t>章 提升模型性能的几种技巧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latin typeface="+mn-lt"/>
                <a:ea typeface="+mn-ea"/>
              </a:rPr>
              <a:t>选择合适的学习率</a:t>
            </a:r>
            <a:endParaRPr lang="en-US" altLang="zh-CN" sz="24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梯度下降法对超参数学习率比较敏感（过小导致收敛速度过慢，过大又越过极值点）</a:t>
            </a: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C53DAA-A6E3-7C0D-955B-4AE3B37592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984" y="2789809"/>
            <a:ext cx="7344816" cy="374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80579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16</a:t>
            </a:r>
            <a:r>
              <a:rPr lang="zh-CN" altLang="en-US" sz="4400" dirty="0"/>
              <a:t>章 提升模型性能的几种技巧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latin typeface="+mn-lt"/>
                <a:ea typeface="+mn-ea"/>
              </a:rPr>
              <a:t>使用合适的正则化方法</a:t>
            </a:r>
            <a:endParaRPr lang="en-US" altLang="zh-CN" sz="2400" dirty="0">
              <a:latin typeface="+mn-lt"/>
              <a:ea typeface="+mn-ea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latin typeface="+mn-lt"/>
                <a:ea typeface="+mn-ea"/>
              </a:rPr>
              <a:t>假设输入的图像</a:t>
            </a:r>
            <a:r>
              <a:rPr lang="en-US" altLang="zh-CN" sz="2400" dirty="0">
                <a:latin typeface="+mn-lt"/>
                <a:ea typeface="+mn-ea"/>
              </a:rPr>
              <a:t>shape</a:t>
            </a:r>
            <a:r>
              <a:rPr lang="zh-CN" altLang="en-US" sz="2400" dirty="0">
                <a:latin typeface="+mn-lt"/>
                <a:ea typeface="+mn-ea"/>
              </a:rPr>
              <a:t>记为</a:t>
            </a:r>
            <a:r>
              <a:rPr lang="en-US" altLang="zh-CN" sz="2400" dirty="0">
                <a:latin typeface="+mn-lt"/>
                <a:ea typeface="+mn-ea"/>
              </a:rPr>
              <a:t>[N, C, H, W]</a:t>
            </a:r>
            <a:r>
              <a:rPr lang="zh-CN" altLang="en-US" sz="2400" dirty="0">
                <a:latin typeface="+mn-lt"/>
                <a:ea typeface="+mn-ea"/>
              </a:rPr>
              <a:t>，那么， 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>
                <a:latin typeface="+mn-lt"/>
                <a:ea typeface="+mn-ea"/>
              </a:rPr>
              <a:t>batchNorm</a:t>
            </a:r>
            <a:r>
              <a:rPr lang="zh-CN" altLang="en-US" sz="2400" dirty="0">
                <a:latin typeface="+mn-lt"/>
                <a:ea typeface="+mn-ea"/>
              </a:rPr>
              <a:t>是在</a:t>
            </a:r>
            <a:r>
              <a:rPr lang="en-US" altLang="zh-CN" sz="2400" dirty="0">
                <a:latin typeface="+mn-lt"/>
                <a:ea typeface="+mn-ea"/>
              </a:rPr>
              <a:t>batch</a:t>
            </a:r>
            <a:r>
              <a:rPr lang="zh-CN" altLang="en-US" sz="2400" dirty="0">
                <a:latin typeface="+mn-lt"/>
                <a:ea typeface="+mn-ea"/>
              </a:rPr>
              <a:t>上，对</a:t>
            </a:r>
            <a:r>
              <a:rPr lang="en-US" altLang="zh-CN" sz="2400" dirty="0">
                <a:latin typeface="+mn-lt"/>
                <a:ea typeface="+mn-ea"/>
              </a:rPr>
              <a:t>NHW</a:t>
            </a:r>
            <a:r>
              <a:rPr lang="zh-CN" altLang="en-US" sz="2400" dirty="0">
                <a:latin typeface="+mn-lt"/>
                <a:ea typeface="+mn-ea"/>
              </a:rPr>
              <a:t>做归一化，对小</a:t>
            </a:r>
            <a:r>
              <a:rPr lang="en-US" altLang="zh-CN" sz="2400" dirty="0" err="1">
                <a:latin typeface="+mn-lt"/>
                <a:ea typeface="+mn-ea"/>
              </a:rPr>
              <a:t>batchsize</a:t>
            </a:r>
            <a:r>
              <a:rPr lang="zh-CN" altLang="en-US" sz="2400" dirty="0">
                <a:latin typeface="+mn-lt"/>
                <a:ea typeface="+mn-ea"/>
              </a:rPr>
              <a:t>效果不好；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>
                <a:latin typeface="+mn-lt"/>
                <a:ea typeface="+mn-ea"/>
              </a:rPr>
              <a:t>layerNorm</a:t>
            </a:r>
            <a:r>
              <a:rPr lang="zh-CN" altLang="en-US" sz="2400" dirty="0">
                <a:latin typeface="+mn-lt"/>
                <a:ea typeface="+mn-ea"/>
              </a:rPr>
              <a:t>在通道方向上，对</a:t>
            </a:r>
            <a:r>
              <a:rPr lang="en-US" altLang="zh-CN" sz="2400" dirty="0">
                <a:latin typeface="+mn-lt"/>
                <a:ea typeface="+mn-ea"/>
              </a:rPr>
              <a:t>CHW</a:t>
            </a:r>
            <a:r>
              <a:rPr lang="zh-CN" altLang="en-US" sz="2400" dirty="0">
                <a:latin typeface="+mn-lt"/>
                <a:ea typeface="+mn-ea"/>
              </a:rPr>
              <a:t>归一化，主要对</a:t>
            </a:r>
            <a:r>
              <a:rPr lang="en-US" altLang="zh-CN" sz="2400" dirty="0">
                <a:latin typeface="+mn-lt"/>
                <a:ea typeface="+mn-ea"/>
              </a:rPr>
              <a:t>RNN</a:t>
            </a:r>
            <a:r>
              <a:rPr lang="zh-CN" altLang="en-US" sz="2400" dirty="0">
                <a:latin typeface="+mn-lt"/>
                <a:ea typeface="+mn-ea"/>
              </a:rPr>
              <a:t>作用明显、在</a:t>
            </a:r>
            <a:r>
              <a:rPr lang="en-US" altLang="zh-CN" sz="2400" dirty="0">
                <a:latin typeface="+mn-lt"/>
                <a:ea typeface="+mn-ea"/>
              </a:rPr>
              <a:t>Transformer</a:t>
            </a:r>
            <a:r>
              <a:rPr lang="zh-CN" altLang="en-US" sz="2400" dirty="0">
                <a:latin typeface="+mn-lt"/>
                <a:ea typeface="+mn-ea"/>
              </a:rPr>
              <a:t>上效果非常好；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>
                <a:latin typeface="+mn-lt"/>
                <a:ea typeface="+mn-ea"/>
              </a:rPr>
              <a:t>instanceNorm</a:t>
            </a:r>
            <a:r>
              <a:rPr lang="zh-CN" altLang="en-US" sz="2400" dirty="0">
                <a:latin typeface="+mn-lt"/>
                <a:ea typeface="+mn-ea"/>
              </a:rPr>
              <a:t>在图像像素上，对</a:t>
            </a:r>
            <a:r>
              <a:rPr lang="en-US" altLang="zh-CN" sz="2400" dirty="0">
                <a:latin typeface="+mn-lt"/>
                <a:ea typeface="+mn-ea"/>
              </a:rPr>
              <a:t>HW</a:t>
            </a:r>
            <a:r>
              <a:rPr lang="zh-CN" altLang="en-US" sz="2400" dirty="0">
                <a:latin typeface="+mn-lt"/>
                <a:ea typeface="+mn-ea"/>
              </a:rPr>
              <a:t>做归一化，用在风格化迁移；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>
                <a:latin typeface="+mn-lt"/>
                <a:ea typeface="+mn-ea"/>
              </a:rPr>
              <a:t>GroupNorm</a:t>
            </a:r>
            <a:r>
              <a:rPr lang="zh-CN" altLang="en-US" sz="2400" dirty="0">
                <a:latin typeface="+mn-lt"/>
                <a:ea typeface="+mn-ea"/>
              </a:rPr>
              <a:t>将</a:t>
            </a:r>
            <a:r>
              <a:rPr lang="en-US" altLang="zh-CN" sz="2400" dirty="0">
                <a:latin typeface="+mn-lt"/>
                <a:ea typeface="+mn-ea"/>
              </a:rPr>
              <a:t>channel</a:t>
            </a:r>
            <a:r>
              <a:rPr lang="zh-CN" altLang="en-US" sz="2400" dirty="0">
                <a:latin typeface="+mn-lt"/>
                <a:ea typeface="+mn-ea"/>
              </a:rPr>
              <a:t>分组，然后再做归一化；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>
                <a:latin typeface="+mn-lt"/>
                <a:ea typeface="+mn-ea"/>
              </a:rPr>
              <a:t>SwitchableNorm</a:t>
            </a:r>
            <a:r>
              <a:rPr lang="zh-CN" altLang="en-US" sz="2400" dirty="0">
                <a:latin typeface="+mn-lt"/>
                <a:ea typeface="+mn-ea"/>
              </a:rPr>
              <a:t>是将</a:t>
            </a:r>
            <a:r>
              <a:rPr lang="en-US" altLang="zh-CN" sz="2400" dirty="0">
                <a:latin typeface="+mn-lt"/>
                <a:ea typeface="+mn-ea"/>
              </a:rPr>
              <a:t>BN</a:t>
            </a:r>
            <a:r>
              <a:rPr lang="zh-CN" altLang="en-US" sz="2400" dirty="0">
                <a:latin typeface="+mn-lt"/>
                <a:ea typeface="+mn-ea"/>
              </a:rPr>
              <a:t>、</a:t>
            </a:r>
            <a:r>
              <a:rPr lang="en-US" altLang="zh-CN" sz="2400" dirty="0">
                <a:latin typeface="+mn-lt"/>
                <a:ea typeface="+mn-ea"/>
              </a:rPr>
              <a:t>LN</a:t>
            </a:r>
            <a:r>
              <a:rPr lang="zh-CN" altLang="en-US" sz="2400" dirty="0">
                <a:latin typeface="+mn-lt"/>
                <a:ea typeface="+mn-ea"/>
              </a:rPr>
              <a:t>、</a:t>
            </a:r>
            <a:r>
              <a:rPr lang="en-US" altLang="zh-CN" sz="2400" dirty="0">
                <a:latin typeface="+mn-lt"/>
                <a:ea typeface="+mn-ea"/>
              </a:rPr>
              <a:t>IN</a:t>
            </a:r>
            <a:r>
              <a:rPr lang="zh-CN" altLang="en-US" sz="2400" dirty="0">
                <a:latin typeface="+mn-lt"/>
                <a:ea typeface="+mn-ea"/>
              </a:rPr>
              <a:t>结合，赋予权重，让网络自己去学习归一化层应该使用什么方法。</a:t>
            </a: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80613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16</a:t>
            </a:r>
            <a:r>
              <a:rPr lang="zh-CN" altLang="en-US" sz="4400" dirty="0"/>
              <a:t>章 提升模型性能的几种技巧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latin typeface="+mn-lt"/>
                <a:ea typeface="+mn-ea"/>
              </a:rPr>
              <a:t>使用合适的正则化方法</a:t>
            </a:r>
            <a:endParaRPr lang="en-US" altLang="zh-CN" sz="24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可视化以上各种归一化方法的异同</a:t>
            </a: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903956-1D3C-5905-F7CA-DB9B8240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2780928"/>
            <a:ext cx="727280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320407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16</a:t>
            </a:r>
            <a:r>
              <a:rPr lang="zh-CN" altLang="en-US" sz="4400" dirty="0"/>
              <a:t>章 提升模型性能的几种技巧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194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latin typeface="+mn-lt"/>
                <a:ea typeface="+mn-ea"/>
              </a:rPr>
              <a:t>权重初始化常用方法</a:t>
            </a: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3F2FCF-64AC-85B9-9E3D-BB82A1C9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2" y="1988840"/>
            <a:ext cx="770485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683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16</a:t>
            </a:r>
            <a:r>
              <a:rPr lang="zh-CN" altLang="en-US" sz="4400" dirty="0"/>
              <a:t>章 提升模型性能的几种技巧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195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latin typeface="+mn-lt"/>
                <a:ea typeface="+mn-ea"/>
              </a:rPr>
              <a:t>常用优化算法及比较</a:t>
            </a: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Picture 4" descr="https://cdn-images-1.medium.com/max/720/1*XVFmo9NxLnwDr3SxzKy-rA.gif">
            <a:extLst>
              <a:ext uri="{FF2B5EF4-FFF2-40B4-BE49-F238E27FC236}">
                <a16:creationId xmlns:a16="http://schemas.microsoft.com/office/drawing/2014/main" id="{650FF7F9-B099-9F14-35F4-E564952901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371869"/>
            <a:ext cx="4221940" cy="398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dn-images-1.medium.com/max/720/1*SjtKOauOXFVjWRR7iCtHiA.gif">
            <a:extLst>
              <a:ext uri="{FF2B5EF4-FFF2-40B4-BE49-F238E27FC236}">
                <a16:creationId xmlns:a16="http://schemas.microsoft.com/office/drawing/2014/main" id="{7120EFB6-5E3B-9BA9-7C25-77DC4032BE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024" y="2371869"/>
            <a:ext cx="4221940" cy="398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48662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17</a:t>
            </a:r>
            <a:r>
              <a:rPr lang="zh-CN" altLang="en-US" sz="5400" dirty="0"/>
              <a:t>章 </a:t>
            </a:r>
            <a:r>
              <a:rPr lang="en-US" altLang="zh-CN" sz="5400" dirty="0" err="1"/>
              <a:t>Keras</a:t>
            </a:r>
            <a:r>
              <a:rPr lang="zh-CN" altLang="en-US" sz="5400" dirty="0"/>
              <a:t>入门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196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17</a:t>
            </a:r>
            <a:r>
              <a:rPr lang="zh-CN" altLang="en-US" sz="4400" dirty="0"/>
              <a:t>章 </a:t>
            </a:r>
            <a:r>
              <a:rPr lang="en-US" altLang="zh-CN" sz="4400" dirty="0" err="1"/>
              <a:t>Keras</a:t>
            </a:r>
            <a:r>
              <a:rPr lang="zh-CN" altLang="en-US" sz="4400" dirty="0"/>
              <a:t>入门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197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400" dirty="0" err="1">
                <a:latin typeface="+mn-lt"/>
                <a:ea typeface="+mn-ea"/>
              </a:rPr>
              <a:t>Keras</a:t>
            </a:r>
            <a:r>
              <a:rPr lang="zh-CN" altLang="en-US" sz="2400" dirty="0">
                <a:latin typeface="+mn-lt"/>
                <a:ea typeface="+mn-ea"/>
              </a:rPr>
              <a:t>非常适合深度学习入门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>
                <a:latin typeface="+mn-lt"/>
                <a:ea typeface="+mn-ea"/>
              </a:rPr>
              <a:t>Keras</a:t>
            </a:r>
            <a:r>
              <a:rPr lang="zh-CN" altLang="en-US" sz="2400" dirty="0">
                <a:latin typeface="+mn-lt"/>
                <a:ea typeface="+mn-ea"/>
              </a:rPr>
              <a:t>非常简洁，容易上手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>
                <a:latin typeface="+mn-lt"/>
                <a:ea typeface="+mn-ea"/>
              </a:rPr>
              <a:t>TensorFlow2.0</a:t>
            </a:r>
            <a:r>
              <a:rPr lang="zh-CN" altLang="en-US" sz="2400" dirty="0">
                <a:latin typeface="+mn-lt"/>
                <a:ea typeface="+mn-ea"/>
              </a:rPr>
              <a:t>之后，</a:t>
            </a:r>
            <a:r>
              <a:rPr lang="en-US" altLang="zh-CN" sz="2400" dirty="0" err="1">
                <a:latin typeface="+mn-lt"/>
                <a:ea typeface="+mn-ea"/>
              </a:rPr>
              <a:t>Keras</a:t>
            </a:r>
            <a:r>
              <a:rPr lang="zh-CN" altLang="en-US" sz="2400" dirty="0">
                <a:latin typeface="+mn-lt"/>
                <a:ea typeface="+mn-ea"/>
              </a:rPr>
              <a:t>已成</a:t>
            </a:r>
            <a:r>
              <a:rPr lang="en-US" altLang="zh-CN" sz="2400" dirty="0" err="1">
                <a:latin typeface="+mn-lt"/>
                <a:ea typeface="+mn-ea"/>
              </a:rPr>
              <a:t>TensorFlow</a:t>
            </a:r>
            <a:r>
              <a:rPr lang="zh-CN" altLang="en-US" sz="2400" dirty="0">
                <a:latin typeface="+mn-lt"/>
                <a:ea typeface="+mn-ea"/>
              </a:rPr>
              <a:t>的内置模块了，无需单独安装</a:t>
            </a:r>
            <a:r>
              <a:rPr lang="en-US" altLang="zh-CN" sz="2400" dirty="0" err="1">
                <a:latin typeface="+mn-lt"/>
                <a:ea typeface="+mn-ea"/>
              </a:rPr>
              <a:t>keras</a:t>
            </a:r>
            <a:r>
              <a:rPr lang="zh-CN" altLang="en-US" sz="2400" dirty="0">
                <a:latin typeface="+mn-lt"/>
                <a:ea typeface="+mn-ea"/>
              </a:rPr>
              <a:t>，直接使用</a:t>
            </a:r>
            <a:r>
              <a:rPr lang="en-US" altLang="zh-CN" sz="2400" dirty="0" err="1">
                <a:latin typeface="+mn-lt"/>
                <a:ea typeface="+mn-ea"/>
              </a:rPr>
              <a:t>tensorflow.keras</a:t>
            </a:r>
            <a:r>
              <a:rPr lang="zh-CN" altLang="en-US" sz="2400" dirty="0">
                <a:latin typeface="+mn-lt"/>
                <a:ea typeface="+mn-ea"/>
              </a:rPr>
              <a:t>即可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>
                <a:latin typeface="+mn-lt"/>
                <a:ea typeface="+mn-ea"/>
              </a:rPr>
              <a:t>Keras</a:t>
            </a:r>
            <a:r>
              <a:rPr lang="zh-CN" altLang="en-US" sz="2400" dirty="0">
                <a:latin typeface="+mn-lt"/>
                <a:ea typeface="+mn-ea"/>
              </a:rPr>
              <a:t>封装很多细节，搭建模型就像搭积木一样简单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>
                <a:latin typeface="+mn-lt"/>
                <a:ea typeface="+mn-ea"/>
              </a:rPr>
              <a:t>Keras</a:t>
            </a:r>
            <a:r>
              <a:rPr lang="zh-CN" altLang="en-US" sz="2400" dirty="0">
                <a:latin typeface="+mn-lt"/>
                <a:ea typeface="+mn-ea"/>
              </a:rPr>
              <a:t>可视化功能比较强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>
                <a:latin typeface="+mn-lt"/>
                <a:ea typeface="+mn-ea"/>
              </a:rPr>
              <a:t>Keras</a:t>
            </a:r>
            <a:r>
              <a:rPr lang="zh-CN" altLang="en-US" sz="2400" dirty="0">
                <a:latin typeface="+mn-lt"/>
                <a:ea typeface="+mn-ea"/>
              </a:rPr>
              <a:t>支持</a:t>
            </a:r>
            <a:r>
              <a:rPr lang="en-US" altLang="zh-CN" sz="2400" dirty="0">
                <a:latin typeface="+mn-lt"/>
                <a:ea typeface="+mn-ea"/>
              </a:rPr>
              <a:t>GPU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>
                <a:latin typeface="+mn-lt"/>
                <a:ea typeface="+mn-ea"/>
              </a:rPr>
              <a:t>Keras</a:t>
            </a:r>
            <a:r>
              <a:rPr lang="zh-CN" altLang="en-US" sz="2400" dirty="0">
                <a:latin typeface="+mn-lt"/>
                <a:ea typeface="+mn-ea"/>
              </a:rPr>
              <a:t>支持常用的深度学习算法，如</a:t>
            </a:r>
            <a:r>
              <a:rPr lang="en-US" altLang="zh-CN" sz="2400" dirty="0">
                <a:latin typeface="+mn-lt"/>
                <a:ea typeface="+mn-ea"/>
              </a:rPr>
              <a:t>CNN,RNN</a:t>
            </a:r>
            <a:r>
              <a:rPr lang="zh-CN" altLang="en-US" sz="2400" dirty="0">
                <a:latin typeface="+mn-lt"/>
                <a:ea typeface="+mn-ea"/>
              </a:rPr>
              <a:t>等</a:t>
            </a:r>
            <a:endParaRPr lang="en-US" altLang="zh-CN" sz="24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4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94476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17</a:t>
            </a:r>
            <a:r>
              <a:rPr lang="zh-CN" altLang="en-US" sz="4400" dirty="0"/>
              <a:t>章 </a:t>
            </a:r>
            <a:r>
              <a:rPr lang="en-US" altLang="zh-CN" sz="4400" dirty="0" err="1"/>
              <a:t>Keras</a:t>
            </a:r>
            <a:r>
              <a:rPr lang="zh-CN" altLang="en-US" sz="4400" dirty="0"/>
              <a:t>入门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400" dirty="0" err="1">
                <a:latin typeface="+mn-lt"/>
                <a:ea typeface="+mn-ea"/>
              </a:rPr>
              <a:t>Keras</a:t>
            </a:r>
            <a:r>
              <a:rPr lang="zh-CN" altLang="en-US" sz="2400" dirty="0">
                <a:latin typeface="+mn-lt"/>
                <a:ea typeface="+mn-ea"/>
              </a:rPr>
              <a:t>常用层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全连接层</a:t>
            </a:r>
            <a:r>
              <a:rPr lang="en-US" altLang="zh-CN" sz="2400" dirty="0">
                <a:latin typeface="+mn-lt"/>
                <a:ea typeface="+mn-ea"/>
              </a:rPr>
              <a:t>(Dense)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激活层</a:t>
            </a:r>
            <a:r>
              <a:rPr lang="en-US" altLang="zh-CN" sz="2400" dirty="0">
                <a:latin typeface="+mn-lt"/>
                <a:ea typeface="+mn-ea"/>
              </a:rPr>
              <a:t>(A</a:t>
            </a:r>
            <a:r>
              <a:rPr lang="en-US" sz="2400" dirty="0"/>
              <a:t>ctivation</a:t>
            </a:r>
            <a:r>
              <a:rPr lang="en-US" altLang="zh-CN" sz="2400" dirty="0">
                <a:latin typeface="+mn-lt"/>
                <a:ea typeface="+mn-ea"/>
              </a:rPr>
              <a:t>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卷积层</a:t>
            </a:r>
            <a:r>
              <a:rPr lang="en-US" altLang="zh-CN" sz="2400" dirty="0">
                <a:latin typeface="+mn-lt"/>
                <a:ea typeface="+mn-ea"/>
              </a:rPr>
              <a:t>(Conv2d)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>
                <a:latin typeface="+mn-lt"/>
                <a:ea typeface="+mn-ea"/>
              </a:rPr>
              <a:t>Dropout</a:t>
            </a:r>
            <a:r>
              <a:rPr lang="zh-CN" altLang="en-US" sz="2400" dirty="0">
                <a:latin typeface="+mn-lt"/>
                <a:ea typeface="+mn-ea"/>
              </a:rPr>
              <a:t>层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最大池化层</a:t>
            </a:r>
            <a:r>
              <a:rPr lang="en-US" altLang="zh-CN" sz="2400" dirty="0">
                <a:latin typeface="+mn-lt"/>
                <a:ea typeface="+mn-ea"/>
              </a:rPr>
              <a:t>(maxpooling2d)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展平层</a:t>
            </a:r>
            <a:r>
              <a:rPr lang="en-US" altLang="zh-CN" sz="2400" dirty="0">
                <a:latin typeface="+mn-lt"/>
                <a:ea typeface="+mn-ea"/>
              </a:rPr>
              <a:t>(Flatten)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/>
              <a:t>循环层</a:t>
            </a:r>
            <a:r>
              <a:rPr lang="en-US" altLang="zh-CN" sz="2400" dirty="0"/>
              <a:t>(RNN,GRU,LSTM)</a:t>
            </a:r>
            <a:endParaRPr lang="en-US" altLang="zh-CN" sz="2400" dirty="0">
              <a:latin typeface="+mn-lt"/>
              <a:ea typeface="+mn-ea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4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17</a:t>
            </a:r>
            <a:r>
              <a:rPr lang="zh-CN" altLang="en-US" sz="4400" dirty="0"/>
              <a:t>章 </a:t>
            </a:r>
            <a:r>
              <a:rPr lang="en-US" altLang="zh-CN" sz="4400" dirty="0" err="1"/>
              <a:t>Keras</a:t>
            </a:r>
            <a:r>
              <a:rPr lang="zh-CN" altLang="en-US" sz="4400" dirty="0"/>
              <a:t>入门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400" dirty="0" err="1">
                <a:latin typeface="+mn-lt"/>
                <a:ea typeface="+mn-ea"/>
              </a:rPr>
              <a:t>Keras</a:t>
            </a:r>
            <a:r>
              <a:rPr lang="zh-CN" altLang="en-US" sz="2400" dirty="0">
                <a:latin typeface="+mn-lt"/>
                <a:ea typeface="+mn-ea"/>
              </a:rPr>
              <a:t>开发流程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4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8275" y="2143116"/>
            <a:ext cx="6267450" cy="385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6000" dirty="0"/>
              <a:t> 本书内容</a:t>
            </a:r>
            <a:endParaRPr lang="zh-CN" altLang="en-US" sz="5600" b="1" dirty="0">
              <a:solidFill>
                <a:schemeClr val="accent3">
                  <a:tint val="90000"/>
                  <a:satMod val="120000"/>
                </a:schemeClr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149" name="灯片编号占位符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C3766-9891-40E5-84CC-22ED9F5913D3}" type="slidenum">
              <a:rPr lang="zh-CN" altLang="en-US" sz="2400" smtClean="0">
                <a:solidFill>
                  <a:srgbClr val="FFFF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8678" name="页脚占位符 4"/>
          <p:cNvSpPr txBox="1">
            <a:spLocks/>
          </p:cNvSpPr>
          <p:nvPr/>
        </p:nvSpPr>
        <p:spPr bwMode="auto">
          <a:xfrm>
            <a:off x="2428875" y="6357938"/>
            <a:ext cx="17145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endParaRPr lang="zh-CN" altLang="en-US" sz="2000" dirty="0">
              <a:solidFill>
                <a:srgbClr val="FFFF00"/>
              </a:solidFill>
              <a:latin typeface="Constantia" pitchFamily="18" charset="0"/>
            </a:endParaRPr>
          </a:p>
        </p:txBody>
      </p:sp>
      <p:sp>
        <p:nvSpPr>
          <p:cNvPr id="12" name="内容占位符 12"/>
          <p:cNvSpPr txBox="1">
            <a:spLocks/>
          </p:cNvSpPr>
          <p:nvPr/>
        </p:nvSpPr>
        <p:spPr bwMode="auto">
          <a:xfrm>
            <a:off x="428596" y="4643446"/>
            <a:ext cx="411480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内容占位符 6"/>
          <p:cNvSpPr txBox="1">
            <a:spLocks/>
          </p:cNvSpPr>
          <p:nvPr/>
        </p:nvSpPr>
        <p:spPr bwMode="auto">
          <a:xfrm>
            <a:off x="428596" y="1500174"/>
            <a:ext cx="822960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为何选择</a:t>
            </a:r>
            <a:r>
              <a:rPr lang="en-US" altLang="zh-CN" sz="2600" dirty="0">
                <a:latin typeface="+mn-lt"/>
                <a:ea typeface="+mn-ea"/>
              </a:rPr>
              <a:t>Python</a:t>
            </a:r>
            <a:r>
              <a:rPr lang="zh-CN" altLang="en-US" sz="2600" dirty="0">
                <a:latin typeface="+mn-lt"/>
                <a:ea typeface="+mn-ea"/>
              </a:rPr>
              <a:t>？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Python</a:t>
            </a:r>
            <a:r>
              <a:rPr lang="zh-CN" altLang="en-US" sz="2600" dirty="0">
                <a:latin typeface="+mn-lt"/>
                <a:ea typeface="+mn-ea"/>
              </a:rPr>
              <a:t>是人工智能的首选语言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本书内容如何安排的？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先介绍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Python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安装</a:t>
            </a:r>
            <a:r>
              <a:rPr lang="zh-CN" altLang="en-US" sz="2600" dirty="0">
                <a:latin typeface="+mn-lt"/>
                <a:ea typeface="+mn-ea"/>
              </a:rPr>
              <a:t>及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Python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基础知识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然后介绍</a:t>
            </a:r>
            <a:r>
              <a:rPr lang="en-US" altLang="zh-CN" sz="2600" dirty="0">
                <a:latin typeface="+mn-lt"/>
                <a:ea typeface="+mn-ea"/>
              </a:rPr>
              <a:t>Python</a:t>
            </a:r>
            <a:r>
              <a:rPr lang="zh-CN" altLang="en-US" sz="2600" dirty="0">
                <a:latin typeface="+mn-lt"/>
                <a:ea typeface="+mn-ea"/>
              </a:rPr>
              <a:t>两个数据处理和分析模块</a:t>
            </a:r>
            <a:endParaRPr lang="en-US" altLang="zh-CN" sz="2600" dirty="0">
              <a:latin typeface="+mn-lt"/>
              <a:ea typeface="+mn-ea"/>
            </a:endParaRPr>
          </a:p>
          <a:p>
            <a:pPr marL="1096963" lvl="2" indent="-2460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向量矩阵计算模块：</a:t>
            </a:r>
            <a:r>
              <a:rPr lang="en-US" altLang="zh-CN" sz="2600" dirty="0" err="1">
                <a:latin typeface="+mn-lt"/>
                <a:ea typeface="+mn-ea"/>
              </a:rPr>
              <a:t>NumPy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96963" lvl="2" indent="-2460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数据分析处理模块：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Pandas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最后，介绍构建模型，并在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GPU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运行的两种平台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96963" lvl="2" indent="-2460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altLang="zh-CN" sz="2600" dirty="0" err="1">
                <a:latin typeface="+mn-lt"/>
                <a:ea typeface="+mn-ea"/>
              </a:rPr>
              <a:t>PyTorch</a:t>
            </a:r>
            <a:r>
              <a:rPr lang="zh-CN" altLang="en-US" sz="2600" dirty="0">
                <a:latin typeface="+mn-lt"/>
                <a:ea typeface="+mn-ea"/>
              </a:rPr>
              <a:t>平台、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Keras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平台（注：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zh-CN" sz="2600" dirty="0">
                <a:latin typeface="+mn-lt"/>
                <a:ea typeface="+mn-ea"/>
              </a:rPr>
              <a:t>TensorFlow2.0</a:t>
            </a:r>
            <a:r>
              <a:rPr lang="zh-CN" altLang="en-US" sz="2600" dirty="0">
                <a:latin typeface="+mn-lt"/>
                <a:ea typeface="+mn-ea"/>
              </a:rPr>
              <a:t>后，</a:t>
            </a:r>
            <a:r>
              <a:rPr lang="en-US" altLang="zh-CN" sz="2600" dirty="0" err="1">
                <a:latin typeface="+mn-lt"/>
                <a:ea typeface="+mn-ea"/>
              </a:rPr>
              <a:t>keras</a:t>
            </a:r>
            <a:r>
              <a:rPr lang="zh-CN" altLang="en-US" sz="2600" dirty="0">
                <a:latin typeface="+mn-lt"/>
                <a:ea typeface="+mn-ea"/>
              </a:rPr>
              <a:t>成为其内置模块，官方以后主要维护</a:t>
            </a:r>
            <a:r>
              <a:rPr lang="en-US" altLang="zh-CN" sz="2600" dirty="0" err="1"/>
              <a:t>tensorflow.keras</a:t>
            </a:r>
            <a:r>
              <a:rPr lang="en-US" altLang="zh-CN" sz="2600" dirty="0">
                <a:latin typeface="+mn-lt"/>
                <a:ea typeface="+mn-ea"/>
              </a:rPr>
              <a:t>)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20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变量</a:t>
            </a:r>
            <a:endParaRPr lang="en-US" altLang="zh-CN" dirty="0"/>
          </a:p>
          <a:p>
            <a:pPr lvl="1"/>
            <a:r>
              <a:rPr lang="zh-CN" altLang="en-US" dirty="0"/>
              <a:t>给变量赋值</a:t>
            </a:r>
            <a:endParaRPr lang="en-US" altLang="zh-CN" dirty="0"/>
          </a:p>
          <a:p>
            <a:pPr lvl="2"/>
            <a:r>
              <a:rPr lang="zh-CN" altLang="en-US" dirty="0"/>
              <a:t>每个变量在使用前都必须赋值，变量赋值以后该变量才会被创建。等号（</a:t>
            </a:r>
            <a:r>
              <a:rPr lang="en-US" altLang="zh-CN" dirty="0"/>
              <a:t>=</a:t>
            </a:r>
            <a:r>
              <a:rPr lang="zh-CN" altLang="en-US" dirty="0"/>
              <a:t>）用来给变量赋值。</a:t>
            </a:r>
            <a:endParaRPr lang="en-US" altLang="zh-CN" dirty="0"/>
          </a:p>
          <a:p>
            <a:pPr lvl="2"/>
            <a:r>
              <a:rPr lang="en-US" altLang="zh-CN" dirty="0"/>
              <a:t>Python</a:t>
            </a:r>
            <a:r>
              <a:rPr lang="zh-CN" altLang="en-US" dirty="0"/>
              <a:t>为动态语言，给变量赋值，无需指明变量类型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多个变量赋值</a:t>
            </a:r>
            <a:endParaRPr lang="en-US" altLang="zh-CN" dirty="0"/>
          </a:p>
          <a:p>
            <a:pPr marL="668337" lvl="2" indent="0">
              <a:buNone/>
            </a:pPr>
            <a:endParaRPr lang="en-US" altLang="zh-CN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95773361-285F-9328-64C0-5B4A9C728FC9}"/>
              </a:ext>
            </a:extLst>
          </p:cNvPr>
          <p:cNvSpPr txBox="1"/>
          <p:nvPr/>
        </p:nvSpPr>
        <p:spPr>
          <a:xfrm>
            <a:off x="1475656" y="3573016"/>
            <a:ext cx="3456384" cy="8003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counter = 100   # </a:t>
            </a:r>
            <a:r>
              <a:rPr lang="zh-CN" altLang="en-US" sz="1600" dirty="0">
                <a:solidFill>
                  <a:srgbClr val="0D0D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赋值整型变量</a:t>
            </a:r>
          </a:p>
          <a:p>
            <a:pPr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miles = 1000.0  # </a:t>
            </a:r>
            <a:r>
              <a:rPr lang="zh-CN" altLang="en-US" sz="1600" dirty="0">
                <a:solidFill>
                  <a:srgbClr val="0D0D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浮点型</a:t>
            </a:r>
          </a:p>
          <a:p>
            <a:pPr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name = "John"   # </a:t>
            </a:r>
            <a:r>
              <a:rPr lang="zh-CN" altLang="en-US" sz="1600" dirty="0">
                <a:solidFill>
                  <a:srgbClr val="0D0D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字符串</a:t>
            </a:r>
            <a:endParaRPr lang="en-US" altLang="zh-CN" sz="1600" dirty="0">
              <a:solidFill>
                <a:srgbClr val="0D0DE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D31CE2CD-6E5A-439C-C390-812A35296B8F}"/>
              </a:ext>
            </a:extLst>
          </p:cNvPr>
          <p:cNvSpPr txBox="1"/>
          <p:nvPr/>
        </p:nvSpPr>
        <p:spPr>
          <a:xfrm>
            <a:off x="1492672" y="4797152"/>
            <a:ext cx="3456384" cy="5438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a=b=c=1</a:t>
            </a:r>
          </a:p>
          <a:p>
            <a:pPr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a, b, c = 1, 2, "</a:t>
            </a:r>
            <a:r>
              <a:rPr lang="en-US" altLang="zh-CN" sz="1600" dirty="0" err="1">
                <a:solidFill>
                  <a:srgbClr val="0D0D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pytorch</a:t>
            </a:r>
            <a:r>
              <a:rPr lang="en-US" altLang="zh-CN" sz="1600" dirty="0">
                <a:solidFill>
                  <a:srgbClr val="0D0D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83690436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18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Keras</a:t>
            </a:r>
            <a:r>
              <a:rPr lang="zh-CN" altLang="en-US" sz="4400" dirty="0"/>
              <a:t>实现图像识别（</a:t>
            </a:r>
            <a:r>
              <a:rPr lang="en-US" altLang="zh-CN" sz="4400" dirty="0"/>
              <a:t>1</a:t>
            </a:r>
            <a:r>
              <a:rPr lang="zh-CN" altLang="en-US" sz="4400" dirty="0"/>
              <a:t>）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200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latin typeface="+mn-lt"/>
                <a:ea typeface="+mn-ea"/>
              </a:rPr>
              <a:t>实例</a:t>
            </a:r>
            <a:r>
              <a:rPr lang="en-US" altLang="zh-CN" sz="2400" dirty="0">
                <a:latin typeface="+mn-lt"/>
                <a:ea typeface="+mn-ea"/>
              </a:rPr>
              <a:t>1</a:t>
            </a:r>
            <a:r>
              <a:rPr lang="zh-CN" altLang="en-US" sz="2400" dirty="0">
                <a:latin typeface="+mn-lt"/>
                <a:ea typeface="+mn-ea"/>
              </a:rPr>
              <a:t>：自己搭建一个神经网络来识别图像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数据采用</a:t>
            </a:r>
            <a:r>
              <a:rPr lang="en-US" altLang="zh-CN" sz="2400" dirty="0">
                <a:latin typeface="+mn-lt"/>
                <a:ea typeface="+mn-ea"/>
              </a:rPr>
              <a:t>MNIST</a:t>
            </a:r>
            <a:r>
              <a:rPr lang="zh-CN" altLang="en-US" sz="2400" dirty="0">
                <a:latin typeface="+mn-lt"/>
                <a:ea typeface="+mn-ea"/>
              </a:rPr>
              <a:t>数据集</a:t>
            </a:r>
            <a:endParaRPr lang="en-US" altLang="zh-CN" sz="24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训练集含</a:t>
            </a:r>
            <a:r>
              <a:rPr lang="en-US" altLang="zh-CN" sz="2400" dirty="0">
                <a:latin typeface="+mn-lt"/>
                <a:ea typeface="+mn-ea"/>
              </a:rPr>
              <a:t>6</a:t>
            </a:r>
            <a:r>
              <a:rPr lang="zh-CN" altLang="en-US" sz="2400" dirty="0">
                <a:latin typeface="+mn-lt"/>
                <a:ea typeface="+mn-ea"/>
              </a:rPr>
              <a:t>万个手写的</a:t>
            </a:r>
            <a:r>
              <a:rPr lang="en-US" altLang="zh-CN" sz="2400" dirty="0">
                <a:latin typeface="+mn-lt"/>
                <a:ea typeface="+mn-ea"/>
              </a:rPr>
              <a:t>0-9</a:t>
            </a:r>
            <a:r>
              <a:rPr lang="zh-CN" altLang="en-US" sz="2400" dirty="0">
                <a:latin typeface="+mn-lt"/>
                <a:ea typeface="+mn-ea"/>
              </a:rPr>
              <a:t>数字，有标签</a:t>
            </a:r>
            <a:endParaRPr lang="en-US" altLang="zh-CN" sz="24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测试集含</a:t>
            </a:r>
            <a:r>
              <a:rPr lang="en-US" altLang="zh-CN" sz="2400" dirty="0">
                <a:latin typeface="+mn-lt"/>
                <a:ea typeface="+mn-ea"/>
              </a:rPr>
              <a:t>1</a:t>
            </a:r>
            <a:r>
              <a:rPr lang="en-US" altLang="zh-CN" sz="2400" dirty="0"/>
              <a:t> </a:t>
            </a:r>
            <a:r>
              <a:rPr lang="zh-CN" altLang="en-US" sz="2400" dirty="0"/>
              <a:t>万手写的</a:t>
            </a:r>
            <a:r>
              <a:rPr lang="en-US" altLang="zh-CN" sz="2400" dirty="0"/>
              <a:t>0-9</a:t>
            </a:r>
            <a:r>
              <a:rPr lang="zh-CN" altLang="en-US" sz="2400" dirty="0"/>
              <a:t>数字</a:t>
            </a:r>
            <a:endParaRPr lang="en-US" altLang="zh-CN" sz="2400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对数据预处理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搭建卷积神经网络结构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运行模型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评估模型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4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18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Keras</a:t>
            </a:r>
            <a:r>
              <a:rPr lang="zh-CN" altLang="en-US" sz="4400" dirty="0"/>
              <a:t>实现图像识别（</a:t>
            </a:r>
            <a:r>
              <a:rPr lang="en-US" altLang="zh-CN" sz="4400" dirty="0"/>
              <a:t>2</a:t>
            </a:r>
            <a:r>
              <a:rPr lang="zh-CN" altLang="en-US" sz="4400" dirty="0"/>
              <a:t>）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201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latin typeface="+mn-lt"/>
                <a:ea typeface="+mn-ea"/>
              </a:rPr>
              <a:t>实例</a:t>
            </a:r>
            <a:r>
              <a:rPr lang="en-US" altLang="zh-CN" sz="2400" dirty="0">
                <a:latin typeface="+mn-lt"/>
                <a:ea typeface="+mn-ea"/>
              </a:rPr>
              <a:t>2</a:t>
            </a:r>
            <a:r>
              <a:rPr lang="zh-CN" altLang="en-US" sz="2400" dirty="0">
                <a:latin typeface="+mn-lt"/>
                <a:ea typeface="+mn-ea"/>
              </a:rPr>
              <a:t>：用预训练模型（别人已训练搭建好的模型）识别图像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预训练模型使用</a:t>
            </a:r>
            <a:r>
              <a:rPr lang="en-US" altLang="zh-CN" sz="2400" dirty="0" err="1">
                <a:latin typeface="+mn-lt"/>
                <a:ea typeface="+mn-ea"/>
              </a:rPr>
              <a:t>imageNet</a:t>
            </a:r>
            <a:r>
              <a:rPr lang="zh-CN" altLang="en-US" sz="2400" dirty="0">
                <a:latin typeface="+mn-lt"/>
                <a:ea typeface="+mn-ea"/>
              </a:rPr>
              <a:t>数据集</a:t>
            </a:r>
            <a:endParaRPr lang="en-US" altLang="zh-CN" sz="24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/>
              <a:t>imageNet</a:t>
            </a:r>
            <a:r>
              <a:rPr lang="en-US" altLang="zh-CN" sz="2400" dirty="0"/>
              <a:t> </a:t>
            </a:r>
            <a:r>
              <a:rPr lang="zh-CN" altLang="en-US" sz="2400" dirty="0"/>
              <a:t>是一个计算机视觉系统识别项目， 是目前世界上图像识别最大的数据库</a:t>
            </a:r>
            <a:endParaRPr lang="en-US" altLang="zh-CN" sz="2400" dirty="0"/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/>
              <a:t>有大约</a:t>
            </a:r>
            <a:r>
              <a:rPr lang="en-US" altLang="zh-CN" sz="2400" dirty="0"/>
              <a:t>1</a:t>
            </a:r>
            <a:r>
              <a:rPr lang="zh-CN" altLang="en-US" sz="2400" dirty="0"/>
              <a:t>千</a:t>
            </a:r>
            <a:r>
              <a:rPr lang="en-US" altLang="zh-CN" sz="2400" dirty="0"/>
              <a:t>5</a:t>
            </a:r>
            <a:r>
              <a:rPr lang="zh-CN" altLang="en-US" sz="2400" dirty="0"/>
              <a:t>百万张图片，</a:t>
            </a:r>
            <a:r>
              <a:rPr lang="en-US" altLang="zh-CN" sz="2400" dirty="0"/>
              <a:t>2</a:t>
            </a:r>
            <a:r>
              <a:rPr lang="zh-CN" altLang="en-US" sz="2400" dirty="0"/>
              <a:t>万多种类别</a:t>
            </a:r>
            <a:endParaRPr lang="en-US" altLang="zh-CN" sz="2400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预训练模型架构为</a:t>
            </a:r>
            <a:r>
              <a:rPr lang="en-US" altLang="zh-CN" sz="2400" dirty="0">
                <a:latin typeface="+mn-lt"/>
                <a:ea typeface="+mn-ea"/>
              </a:rPr>
              <a:t>VGG16</a:t>
            </a:r>
            <a:r>
              <a:rPr lang="zh-CN" altLang="en-US" sz="2400" dirty="0">
                <a:latin typeface="+mn-lt"/>
                <a:ea typeface="+mn-ea"/>
              </a:rPr>
              <a:t>模型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>
                <a:latin typeface="+mn-lt"/>
                <a:ea typeface="+mn-ea"/>
              </a:rPr>
              <a:t>Keras</a:t>
            </a:r>
            <a:r>
              <a:rPr lang="zh-CN" altLang="en-US" sz="2400" dirty="0">
                <a:latin typeface="+mn-lt"/>
                <a:ea typeface="+mn-ea"/>
              </a:rPr>
              <a:t>自带很多预训练模型，直接下载即可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使用预训练整个模型（包括分类层）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使用自己的数据为测试数据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对测试数据进行预测（正确率非常高！）</a:t>
            </a: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19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Keras</a:t>
            </a:r>
            <a:r>
              <a:rPr lang="zh-CN" altLang="en-US" sz="4400" dirty="0"/>
              <a:t>实现迁移学习（</a:t>
            </a:r>
            <a:r>
              <a:rPr lang="en-US" altLang="zh-CN" sz="4400" dirty="0"/>
              <a:t>1</a:t>
            </a:r>
            <a:r>
              <a:rPr lang="zh-CN" altLang="en-US" sz="4400" dirty="0"/>
              <a:t>）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202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latin typeface="+mn-lt"/>
                <a:ea typeface="+mn-ea"/>
              </a:rPr>
              <a:t>迁移学习实例（与</a:t>
            </a:r>
            <a:r>
              <a:rPr lang="en-US" altLang="zh-CN" sz="2400" dirty="0">
                <a:latin typeface="+mn-lt"/>
                <a:ea typeface="+mn-ea"/>
              </a:rPr>
              <a:t>18</a:t>
            </a:r>
            <a:r>
              <a:rPr lang="zh-CN" altLang="en-US" sz="2400" dirty="0">
                <a:latin typeface="+mn-lt"/>
                <a:ea typeface="+mn-ea"/>
              </a:rPr>
              <a:t>章实例</a:t>
            </a:r>
            <a:r>
              <a:rPr lang="en-US" altLang="zh-CN" sz="2400" dirty="0">
                <a:latin typeface="+mn-lt"/>
                <a:ea typeface="+mn-ea"/>
              </a:rPr>
              <a:t>2</a:t>
            </a:r>
            <a:r>
              <a:rPr lang="zh-CN" altLang="en-US" sz="2400" dirty="0">
                <a:latin typeface="+mn-lt"/>
                <a:ea typeface="+mn-ea"/>
              </a:rPr>
              <a:t>类似，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但这里修改顶层结构</a:t>
            </a:r>
            <a:r>
              <a:rPr lang="zh-CN" altLang="en-US" sz="2400" dirty="0">
                <a:latin typeface="+mn-lt"/>
                <a:ea typeface="+mn-ea"/>
              </a:rPr>
              <a:t>）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预训练模型使用</a:t>
            </a:r>
            <a:r>
              <a:rPr lang="en-US" altLang="zh-CN" sz="2400" dirty="0" err="1">
                <a:latin typeface="+mn-lt"/>
                <a:ea typeface="+mn-ea"/>
              </a:rPr>
              <a:t>imageNet</a:t>
            </a:r>
            <a:r>
              <a:rPr lang="zh-CN" altLang="en-US" sz="2400" dirty="0">
                <a:latin typeface="+mn-lt"/>
                <a:ea typeface="+mn-ea"/>
              </a:rPr>
              <a:t>数据集</a:t>
            </a:r>
            <a:endParaRPr lang="en-US" altLang="zh-CN" sz="24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 err="1"/>
              <a:t>imageNet</a:t>
            </a:r>
            <a:r>
              <a:rPr lang="en-US" altLang="zh-CN" sz="2400" dirty="0"/>
              <a:t> </a:t>
            </a:r>
            <a:r>
              <a:rPr lang="zh-CN" altLang="en-US" sz="2400" dirty="0"/>
              <a:t>是一个计算机视觉系统识别项目， 是目前世界上图像识别最大的数据库</a:t>
            </a:r>
            <a:endParaRPr lang="en-US" altLang="zh-CN" sz="2400" dirty="0"/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/>
              <a:t>有大约</a:t>
            </a:r>
            <a:r>
              <a:rPr lang="en-US" altLang="zh-CN" sz="2400" dirty="0"/>
              <a:t>1</a:t>
            </a:r>
            <a:r>
              <a:rPr lang="zh-CN" altLang="en-US" sz="2400" dirty="0"/>
              <a:t>千</a:t>
            </a:r>
            <a:r>
              <a:rPr lang="en-US" altLang="zh-CN" sz="2400" dirty="0"/>
              <a:t>5</a:t>
            </a:r>
            <a:r>
              <a:rPr lang="zh-CN" altLang="en-US" sz="2400" dirty="0"/>
              <a:t>百万张图片，</a:t>
            </a:r>
            <a:r>
              <a:rPr lang="en-US" altLang="zh-CN" sz="2400" dirty="0"/>
              <a:t>2</a:t>
            </a:r>
            <a:r>
              <a:rPr lang="zh-CN" altLang="en-US" sz="2400" dirty="0"/>
              <a:t>万多种类别</a:t>
            </a:r>
            <a:endParaRPr lang="en-US" altLang="zh-CN" sz="2400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预训练模型架构为</a:t>
            </a:r>
            <a:r>
              <a:rPr lang="en-US" altLang="zh-CN" sz="2400" dirty="0">
                <a:latin typeface="+mn-lt"/>
                <a:ea typeface="+mn-ea"/>
              </a:rPr>
              <a:t>VGG16</a:t>
            </a:r>
            <a:r>
              <a:rPr lang="zh-CN" altLang="en-US" sz="2400" dirty="0">
                <a:latin typeface="+mn-lt"/>
                <a:ea typeface="+mn-ea"/>
              </a:rPr>
              <a:t>模型，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但不包括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</a:rPr>
              <a:t>top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层，具体通过</a:t>
            </a:r>
            <a:r>
              <a:rPr lang="en-US" altLang="zh-CN" sz="2400" dirty="0" err="1">
                <a:solidFill>
                  <a:srgbClr val="FF0000"/>
                </a:solidFill>
                <a:latin typeface="+mn-lt"/>
                <a:ea typeface="+mn-ea"/>
              </a:rPr>
              <a:t>include_top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</a:rPr>
              <a:t>=False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实现</a:t>
            </a:r>
            <a:r>
              <a:rPr lang="zh-CN" altLang="en-US" sz="2400" dirty="0">
                <a:latin typeface="+mn-lt"/>
                <a:ea typeface="+mn-ea"/>
              </a:rPr>
              <a:t>。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冻结预训练模型的前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层（</a:t>
            </a:r>
            <a:r>
              <a:rPr lang="en-US" altLang="zh-CN" sz="2400" dirty="0" err="1">
                <a:solidFill>
                  <a:srgbClr val="FF0000"/>
                </a:solidFill>
                <a:latin typeface="+mn-lt"/>
                <a:ea typeface="+mn-ea"/>
              </a:rPr>
              <a:t>layer.trainable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</a:rPr>
              <a:t>=False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</a:rPr>
              <a:t>），增加两个全连接层及一个输出层</a:t>
            </a:r>
            <a:r>
              <a:rPr lang="zh-CN" altLang="en-US" sz="2400" dirty="0">
                <a:latin typeface="+mn-lt"/>
                <a:ea typeface="+mn-ea"/>
              </a:rPr>
              <a:t>（只有</a:t>
            </a:r>
            <a:r>
              <a:rPr lang="en-US" altLang="zh-CN" sz="2400" dirty="0">
                <a:latin typeface="+mn-lt"/>
                <a:ea typeface="+mn-ea"/>
              </a:rPr>
              <a:t>2</a:t>
            </a:r>
            <a:r>
              <a:rPr lang="zh-CN" altLang="en-US" sz="2400" dirty="0">
                <a:latin typeface="+mn-lt"/>
                <a:ea typeface="+mn-ea"/>
              </a:rPr>
              <a:t>个节点）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训练模型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对自己数据进行预测（正确率非常高！）</a:t>
            </a: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/>
              <a:t>第</a:t>
            </a:r>
            <a:r>
              <a:rPr lang="en-US" altLang="zh-CN" sz="4400" dirty="0"/>
              <a:t>20</a:t>
            </a:r>
            <a:r>
              <a:rPr lang="zh-CN" altLang="en-US" sz="4400" dirty="0"/>
              <a:t>章 用</a:t>
            </a:r>
            <a:r>
              <a:rPr lang="en-US" altLang="zh-CN" sz="4400" dirty="0" err="1"/>
              <a:t>Keras</a:t>
            </a:r>
            <a:r>
              <a:rPr lang="zh-CN" altLang="en-US" sz="4400" dirty="0"/>
              <a:t>实现风格迁移</a:t>
            </a:r>
            <a:endParaRPr lang="en-US" altLang="zh-CN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203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786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latin typeface="+mn-lt"/>
                <a:ea typeface="+mn-ea"/>
              </a:rPr>
              <a:t>风格迁移实例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latin typeface="+mn-lt"/>
                <a:ea typeface="+mn-ea"/>
              </a:rPr>
              <a:t>风格迁移原理</a:t>
            </a:r>
            <a:endParaRPr lang="en-US" altLang="zh-CN" sz="2400" dirty="0">
              <a:latin typeface="+mn-lt"/>
              <a:ea typeface="+mn-ea"/>
            </a:endParaRPr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/>
              <a:t>将一副带艺术风格的画和一张普通的照片或图片，通过神经网络把它们融合在一起，使照片在保持本身内容大致不变的情况下，呈现出另一张图片的风格。</a:t>
            </a:r>
            <a:endParaRPr lang="en-US" altLang="zh-CN" sz="2400" dirty="0"/>
          </a:p>
          <a:p>
            <a:pPr marL="2101850" lvl="4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zh-CN" altLang="en-US" sz="2400" dirty="0">
                <a:latin typeface="+mn-lt"/>
                <a:ea typeface="+mn-ea"/>
              </a:rPr>
              <a:t>普通照片     风格图片                               融合后图片</a:t>
            </a: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2400" dirty="0"/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latin typeface="+mn-lt"/>
              <a:ea typeface="+mn-ea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Picture 2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4" y="4143381"/>
            <a:ext cx="3884614" cy="1571636"/>
          </a:xfrm>
          <a:prstGeom prst="rect">
            <a:avLst/>
          </a:prstGeom>
          <a:noFill/>
        </p:spPr>
      </p:pic>
      <p:pic>
        <p:nvPicPr>
          <p:cNvPr id="10" name="Picture 2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50" y="4214818"/>
            <a:ext cx="1857388" cy="1428760"/>
          </a:xfrm>
          <a:prstGeom prst="rect">
            <a:avLst/>
          </a:prstGeom>
          <a:noFill/>
        </p:spPr>
      </p:pic>
      <p:sp>
        <p:nvSpPr>
          <p:cNvPr id="11" name="燕尾形箭头 10"/>
          <p:cNvSpPr/>
          <p:nvPr/>
        </p:nvSpPr>
        <p:spPr>
          <a:xfrm>
            <a:off x="5072066" y="4714884"/>
            <a:ext cx="928694" cy="50006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204</a:t>
            </a:fld>
            <a:endParaRPr lang="zh-CN" altLang="en-US" sz="2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本书首先介绍</a:t>
            </a:r>
            <a:r>
              <a:rPr lang="en-US" altLang="zh-CN" dirty="0"/>
              <a:t>Python</a:t>
            </a:r>
            <a:r>
              <a:rPr lang="zh-CN" altLang="en-US" dirty="0"/>
              <a:t>安装及各种开发平台</a:t>
            </a:r>
            <a:endParaRPr lang="en-US" altLang="zh-CN" dirty="0"/>
          </a:p>
          <a:p>
            <a:r>
              <a:rPr lang="zh-CN" altLang="en-US" dirty="0"/>
              <a:t>然后介绍</a:t>
            </a:r>
            <a:r>
              <a:rPr lang="en-US" altLang="zh-CN" dirty="0"/>
              <a:t>Python</a:t>
            </a:r>
            <a:r>
              <a:rPr lang="zh-CN" altLang="en-US" dirty="0"/>
              <a:t>基础但又核心内容，包括数据结构、控制语句、函数、面向对象、处理文件及异常问题等</a:t>
            </a:r>
            <a:endParaRPr lang="en-US" altLang="zh-CN" dirty="0"/>
          </a:p>
          <a:p>
            <a:r>
              <a:rPr lang="zh-CN" altLang="en-US" dirty="0"/>
              <a:t>介绍</a:t>
            </a:r>
            <a:r>
              <a:rPr lang="en-US" altLang="zh-CN" dirty="0"/>
              <a:t>Python</a:t>
            </a:r>
            <a:r>
              <a:rPr lang="zh-CN" altLang="en-US" dirty="0"/>
              <a:t>两个数据计算和处理的两个强大工具</a:t>
            </a:r>
            <a:endParaRPr lang="en-US" altLang="zh-CN" dirty="0"/>
          </a:p>
          <a:p>
            <a:r>
              <a:rPr lang="zh-CN" altLang="en-US" dirty="0"/>
              <a:t>以上这些内容对进入人工智能领域打下一个坚实基础</a:t>
            </a:r>
            <a:endParaRPr lang="en-US" altLang="zh-CN" dirty="0"/>
          </a:p>
          <a:p>
            <a:r>
              <a:rPr lang="zh-CN" altLang="en-US" dirty="0"/>
              <a:t>接下来介绍了人工智能的核心内容：机器学习及深度学习及两个最好的平台</a:t>
            </a:r>
            <a:r>
              <a:rPr lang="en-US" altLang="zh-CN" dirty="0"/>
              <a:t>(</a:t>
            </a:r>
            <a:r>
              <a:rPr lang="en-US" altLang="zh-CN" dirty="0" err="1"/>
              <a:t>PyTorch</a:t>
            </a:r>
            <a:r>
              <a:rPr lang="zh-CN" altLang="en-US" dirty="0"/>
              <a:t>、</a:t>
            </a:r>
            <a:r>
              <a:rPr lang="en-US" altLang="zh-CN" dirty="0" err="1"/>
              <a:t>Keras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最好通过多个实例进一步说明，如何利用前面所学内容，预处理数据、搭建模型、训练模型，正真去践行人工智能。</a:t>
            </a:r>
          </a:p>
        </p:txBody>
      </p:sp>
      <p:sp>
        <p:nvSpPr>
          <p:cNvPr id="6" name="矩形 5"/>
          <p:cNvSpPr/>
          <p:nvPr/>
        </p:nvSpPr>
        <p:spPr>
          <a:xfrm>
            <a:off x="428596" y="928670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小结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205</a:t>
            </a:fld>
            <a:endParaRPr lang="zh-CN" altLang="en-US" sz="2400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2428860" y="1935163"/>
            <a:ext cx="4214842" cy="922333"/>
          </a:xfrm>
        </p:spPr>
        <p:txBody>
          <a:bodyPr/>
          <a:lstStyle/>
          <a:p>
            <a:pPr>
              <a:buNone/>
            </a:pPr>
            <a:r>
              <a:rPr lang="zh-CN" altLang="en-US" sz="4800" dirty="0"/>
              <a:t>     谢  谢 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21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变量</a:t>
            </a:r>
            <a:endParaRPr lang="en-US" altLang="zh-CN" dirty="0"/>
          </a:p>
          <a:p>
            <a:pPr lvl="1"/>
            <a:r>
              <a:rPr lang="zh-CN" altLang="en-US" dirty="0"/>
              <a:t>变量类型根据实际值而自动变化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93700" lvl="1" indent="0">
              <a:buNone/>
            </a:pPr>
            <a:endParaRPr lang="zh-CN" altLang="en-US" sz="2400" b="1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9D6A0E-960C-1036-A12A-4C0A4E69DA2A}"/>
              </a:ext>
            </a:extLst>
          </p:cNvPr>
          <p:cNvSpPr txBox="1"/>
          <p:nvPr/>
        </p:nvSpPr>
        <p:spPr>
          <a:xfrm>
            <a:off x="1259632" y="2420888"/>
            <a:ext cx="2808312" cy="286745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zh-CN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a1=10</a:t>
            </a:r>
          </a:p>
          <a:p>
            <a:pPr algn="l">
              <a:lnSpc>
                <a:spcPts val="2000"/>
              </a:lnSpc>
            </a:pPr>
            <a:r>
              <a:rPr lang="en-US" altLang="zh-CN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print(type(a1))</a:t>
            </a:r>
          </a:p>
          <a:p>
            <a:pPr algn="l">
              <a:lnSpc>
                <a:spcPts val="2000"/>
              </a:lnSpc>
            </a:pPr>
            <a:r>
              <a:rPr lang="en-US" altLang="zh-CN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a1=100.0</a:t>
            </a:r>
          </a:p>
          <a:p>
            <a:pPr algn="l">
              <a:lnSpc>
                <a:spcPts val="2000"/>
              </a:lnSpc>
            </a:pPr>
            <a:r>
              <a:rPr lang="en-US" altLang="zh-CN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print(type(a1))</a:t>
            </a:r>
          </a:p>
          <a:p>
            <a:pPr algn="l">
              <a:lnSpc>
                <a:spcPts val="2000"/>
              </a:lnSpc>
            </a:pPr>
            <a:r>
              <a:rPr lang="en-US" altLang="zh-CN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a1='Python'</a:t>
            </a:r>
          </a:p>
          <a:p>
            <a:pPr algn="l">
              <a:lnSpc>
                <a:spcPts val="2000"/>
              </a:lnSpc>
            </a:pPr>
            <a:r>
              <a:rPr lang="en-US" altLang="zh-CN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print(type(a1))</a:t>
            </a:r>
          </a:p>
          <a:p>
            <a:pPr algn="l">
              <a:lnSpc>
                <a:spcPts val="2000"/>
              </a:lnSpc>
            </a:pPr>
            <a:endParaRPr lang="en-US" altLang="zh-CN" dirty="0">
              <a:solidFill>
                <a:srgbClr val="0D0DE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000"/>
              </a:lnSpc>
            </a:pPr>
            <a:r>
              <a:rPr lang="zh-CN" altLang="en-US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运行结果：</a:t>
            </a:r>
            <a:endParaRPr lang="en-US" altLang="zh-CN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&lt;class 'int'&gt;</a:t>
            </a:r>
          </a:p>
          <a:p>
            <a:pPr algn="l">
              <a:lnSpc>
                <a:spcPts val="2000"/>
              </a:lnSpc>
            </a:pP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&lt;class 'float'&gt;</a:t>
            </a:r>
          </a:p>
          <a:p>
            <a:pPr algn="l">
              <a:lnSpc>
                <a:spcPts val="2000"/>
              </a:lnSpc>
            </a:pP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&lt;class 'str'&gt;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11B2A4-22C8-FD09-1EE3-437D0ECC8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Courier New" panose="02070309020205020404" pitchFamily="49" charset="0"/>
              </a:rPr>
              <a:t>&lt;class 'int'&gt; &lt;class 'float'&gt; &lt;class 'str'&gt;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1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22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字符串</a:t>
            </a:r>
            <a:endParaRPr lang="en-US" altLang="zh-CN" dirty="0"/>
          </a:p>
          <a:p>
            <a:pPr lvl="1"/>
            <a:r>
              <a:rPr lang="zh-CN" altLang="en-US" dirty="0"/>
              <a:t>字符串或串</a:t>
            </a:r>
            <a:r>
              <a:rPr lang="en-US" altLang="zh-CN" dirty="0"/>
              <a:t>(String)</a:t>
            </a:r>
            <a:r>
              <a:rPr lang="zh-CN" altLang="en-US" dirty="0"/>
              <a:t>是由数字、字母、下划线组成的一串字符，是编程语言中表示文本的数据类型。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中单引号和双引号用法完全相同。</a:t>
            </a:r>
          </a:p>
          <a:p>
            <a:pPr lvl="1"/>
            <a:r>
              <a:rPr lang="zh-CN" altLang="en-US" dirty="0"/>
              <a:t>使用三引号</a:t>
            </a:r>
            <a:r>
              <a:rPr lang="en-US" altLang="zh-CN" dirty="0"/>
              <a:t>(‘’‘</a:t>
            </a:r>
            <a:r>
              <a:rPr lang="zh-CN" altLang="en-US" dirty="0"/>
              <a:t>或</a:t>
            </a:r>
            <a:r>
              <a:rPr lang="en-US" altLang="zh-CN" dirty="0"/>
              <a:t>“”“)</a:t>
            </a:r>
            <a:r>
              <a:rPr lang="zh-CN" altLang="en-US" dirty="0"/>
              <a:t>可以指定一个一行或多行字符串。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831A61-AE36-9601-F038-2F240E866AD5}"/>
              </a:ext>
            </a:extLst>
          </p:cNvPr>
          <p:cNvSpPr txBox="1"/>
          <p:nvPr/>
        </p:nvSpPr>
        <p:spPr>
          <a:xfrm>
            <a:off x="1115616" y="3717032"/>
            <a:ext cx="6480720" cy="156978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a1='python'                                         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单引号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a2="it’s a </a:t>
            </a:r>
            <a:r>
              <a:rPr lang="en-US" altLang="zh-CN" sz="1600" dirty="0" err="1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pencile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                              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双引号，其中可含单引号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a3='''I like Python and Java'''              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三引号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a4="""A  triple  </a:t>
            </a:r>
            <a:r>
              <a:rPr lang="en-US" altLang="zh-CN" sz="1600" dirty="0" err="1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qouted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string             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三引号可多行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can  span  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multiple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lines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like  this""" </a:t>
            </a:r>
            <a:endParaRPr lang="zh-CN" altLang="en-US" sz="1600" dirty="0">
              <a:solidFill>
                <a:srgbClr val="0D0DE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84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23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对字符串的操作</a:t>
            </a:r>
            <a:endParaRPr lang="en-US" altLang="zh-CN" dirty="0"/>
          </a:p>
          <a:p>
            <a:pPr lvl="1"/>
            <a:r>
              <a:rPr lang="zh-CN" altLang="en-US" dirty="0"/>
              <a:t>字符串可以用</a:t>
            </a:r>
            <a:r>
              <a:rPr lang="en-US" altLang="zh-CN" dirty="0"/>
              <a:t>+ </a:t>
            </a:r>
            <a:r>
              <a:rPr lang="zh-CN" altLang="en-US" dirty="0"/>
              <a:t>运算符连接在一起，用* 运算符重复。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中的字符串有两种索引方式，从左往右以</a:t>
            </a:r>
            <a:r>
              <a:rPr lang="en-US" altLang="zh-CN" dirty="0"/>
              <a:t>0 </a:t>
            </a:r>
            <a:r>
              <a:rPr lang="zh-CN" altLang="en-US" dirty="0"/>
              <a:t>开始，从右往左以</a:t>
            </a:r>
            <a:r>
              <a:rPr lang="en-US" altLang="zh-CN" dirty="0"/>
              <a:t>-1 </a:t>
            </a:r>
            <a:r>
              <a:rPr lang="zh-CN" altLang="en-US" dirty="0"/>
              <a:t>开始。如下图所示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93700" lvl="1" indent="0">
              <a:buNone/>
            </a:pPr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1F47B7-D48F-02B2-4227-17092A05F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544184"/>
            <a:ext cx="5472608" cy="17651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DA83C72-C158-91F2-00F1-0F32361D2207}"/>
              </a:ext>
            </a:extLst>
          </p:cNvPr>
          <p:cNvSpPr txBox="1"/>
          <p:nvPr/>
        </p:nvSpPr>
        <p:spPr>
          <a:xfrm>
            <a:off x="935596" y="2493990"/>
            <a:ext cx="7272808" cy="10563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拼接两个字符串，中间用空格隔开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</a:t>
            </a:r>
            <a:r>
              <a:rPr lang="en-US" altLang="zh-CN" sz="1600" dirty="0" err="1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hellow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"+" "+"world!" 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结果为 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'</a:t>
            </a:r>
            <a:r>
              <a:rPr lang="en-US" altLang="zh-CN" sz="1600" dirty="0" err="1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hellow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world!'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对同一字符拼接多次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3*"ok"  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结果为：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'</a:t>
            </a:r>
            <a:r>
              <a:rPr lang="en-US" altLang="zh-CN" sz="1600" dirty="0" err="1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okokok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'</a:t>
            </a:r>
            <a:endParaRPr lang="zh-CN" altLang="en-US" sz="1600" dirty="0">
              <a:solidFill>
                <a:srgbClr val="0D0DE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120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24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对字符串的操作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中的字符串不能改变。</a:t>
            </a:r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没有单独的字符类型，一个字符就是长度为</a:t>
            </a:r>
            <a:r>
              <a:rPr lang="en-US" altLang="zh-CN" dirty="0"/>
              <a:t>1 </a:t>
            </a:r>
            <a:r>
              <a:rPr lang="zh-CN" altLang="en-US" dirty="0"/>
              <a:t>的字符串。</a:t>
            </a:r>
          </a:p>
          <a:p>
            <a:pPr lvl="1"/>
            <a:r>
              <a:rPr lang="zh-CN" altLang="en-US" dirty="0"/>
              <a:t>字符串的截取的语法格式如下：变量</a:t>
            </a:r>
            <a:r>
              <a:rPr lang="en-US" altLang="zh-CN" dirty="0"/>
              <a:t>[</a:t>
            </a:r>
            <a:r>
              <a:rPr lang="zh-CN" altLang="en-US" dirty="0"/>
              <a:t>头下标</a:t>
            </a:r>
            <a:r>
              <a:rPr lang="en-US" altLang="zh-CN" dirty="0"/>
              <a:t>:</a:t>
            </a:r>
            <a:r>
              <a:rPr lang="zh-CN" altLang="en-US" dirty="0"/>
              <a:t>尾下标</a:t>
            </a:r>
            <a:r>
              <a:rPr lang="en-US" altLang="zh-CN" dirty="0"/>
              <a:t>:</a:t>
            </a:r>
            <a:r>
              <a:rPr lang="zh-CN" altLang="en-US" dirty="0"/>
              <a:t>步长</a:t>
            </a:r>
            <a:r>
              <a:rPr lang="en-US" altLang="zh-CN" dirty="0"/>
              <a:t>]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02DA12-A3E8-9616-AFA3-9CCF18E2496A}"/>
              </a:ext>
            </a:extLst>
          </p:cNvPr>
          <p:cNvSpPr txBox="1"/>
          <p:nvPr/>
        </p:nvSpPr>
        <p:spPr>
          <a:xfrm>
            <a:off x="1032992" y="4371186"/>
            <a:ext cx="7272808" cy="13128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a="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我喜欢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Python3"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 err="1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len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(a)     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字符串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长度为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a[0]        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字符串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个字符为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我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a[-1]       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字符串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最后这个字符为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"3"</a:t>
            </a:r>
          </a:p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a[3:9]     #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截取字符串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最后这个字符为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"Python",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注意不包括索引为</a:t>
            </a:r>
            <a:r>
              <a:rPr lang="en-US" altLang="zh-CN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</a:t>
            </a:r>
            <a:r>
              <a:rPr lang="zh-CN" altLang="en-US" sz="16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的这个字符。</a:t>
            </a:r>
          </a:p>
        </p:txBody>
      </p:sp>
    </p:spTree>
    <p:extLst>
      <p:ext uri="{BB962C8B-B14F-4D97-AF65-F5344CB8AC3E}">
        <p14:creationId xmlns:p14="http://schemas.microsoft.com/office/powerpoint/2010/main" val="3373356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25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字符串的内置函数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5C1957-509D-B7A7-AA54-7177B6BC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28" y="2060848"/>
            <a:ext cx="781682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71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26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对字符串的操作</a:t>
            </a:r>
            <a:endParaRPr lang="en-US" altLang="zh-CN" dirty="0"/>
          </a:p>
          <a:p>
            <a:pPr lvl="1"/>
            <a:r>
              <a:rPr lang="zh-CN" altLang="en-US" dirty="0"/>
              <a:t>删除字符串中空格，对字符串进行分割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打印字符串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9B3F28-8DC8-3B26-C3F0-2DFC0969F935}"/>
              </a:ext>
            </a:extLst>
          </p:cNvPr>
          <p:cNvSpPr txBox="1"/>
          <p:nvPr/>
        </p:nvSpPr>
        <p:spPr>
          <a:xfrm>
            <a:off x="1183196" y="2420888"/>
            <a:ext cx="6989204" cy="132856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str1="  I like Python  "</a:t>
            </a: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r>
              <a:rPr lang="zh-CN" altLang="en-US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删除首尾空格</a:t>
            </a: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str2=str1.strip()  #</a:t>
            </a:r>
            <a:r>
              <a:rPr lang="zh-CN" altLang="en-US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结果为：</a:t>
            </a: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'I like Python'</a:t>
            </a: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</a:t>
            </a:r>
            <a:r>
              <a:rPr lang="zh-CN" altLang="en-US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以空格分割字符串</a:t>
            </a: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str2.split()  #</a:t>
            </a:r>
            <a:r>
              <a:rPr lang="zh-CN" altLang="en-US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运行结果：</a:t>
            </a: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['I', 'like', 'Python']</a:t>
            </a:r>
            <a:endParaRPr lang="zh-CN" altLang="en-US" sz="2000" dirty="0">
              <a:solidFill>
                <a:srgbClr val="0D0DE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2F46CB-E587-5179-FC8D-FB3928621304}"/>
              </a:ext>
            </a:extLst>
          </p:cNvPr>
          <p:cNvSpPr txBox="1"/>
          <p:nvPr/>
        </p:nvSpPr>
        <p:spPr>
          <a:xfrm>
            <a:off x="1183196" y="4221088"/>
            <a:ext cx="6989204" cy="235449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#print</a:t>
            </a: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= 64.58</a:t>
            </a: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 = False</a:t>
            </a: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 = "python</a:t>
            </a:r>
            <a:r>
              <a:rPr lang="zh-CN" altLang="en-US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教程</a:t>
            </a: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</a:t>
            </a: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 </a:t>
            </a:r>
            <a:r>
              <a:rPr lang="zh-CN" altLang="en-US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如果是使用</a:t>
            </a: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print</a:t>
            </a:r>
            <a:r>
              <a:rPr lang="zh-CN" altLang="en-US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函数输出多个变量，后面的变量需要用括号</a:t>
            </a: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print("a = %g b = %d c = %s" % (</a:t>
            </a:r>
            <a:r>
              <a:rPr lang="en-US" altLang="zh-CN" sz="2000" dirty="0" err="1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a,b,c</a:t>
            </a: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))</a:t>
            </a:r>
          </a:p>
          <a:p>
            <a:pPr algn="l">
              <a:lnSpc>
                <a:spcPts val="2000"/>
              </a:lnSpc>
            </a:pPr>
            <a:endParaRPr lang="en-US" altLang="zh-CN" sz="2000" dirty="0">
              <a:solidFill>
                <a:srgbClr val="0D0DE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#formt() </a:t>
            </a:r>
            <a:r>
              <a:rPr lang="zh-CN" altLang="en-US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函数</a:t>
            </a: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print("a = {:.2f} b ={:d} c ={:s}".format(</a:t>
            </a:r>
            <a:r>
              <a:rPr lang="en-US" altLang="zh-CN" sz="2000" dirty="0" err="1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a,b,c</a:t>
            </a:r>
            <a:r>
              <a:rPr lang="en-US" altLang="zh-CN" sz="2000" dirty="0">
                <a:solidFill>
                  <a:srgbClr val="0D0D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))</a:t>
            </a:r>
            <a:endParaRPr lang="zh-CN" altLang="en-US" sz="2000" dirty="0">
              <a:solidFill>
                <a:srgbClr val="0D0DE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51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27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zh-CN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数字与运算符</a:t>
            </a:r>
            <a:endParaRPr lang="en-US" altLang="zh-CN" sz="2800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C5A9FE-7A08-E5E1-60DB-0515FFAB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62110"/>
            <a:ext cx="7169224" cy="40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8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28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比较</a:t>
            </a:r>
            <a:r>
              <a:rPr lang="zh-CN" altLang="zh-CN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运算符</a:t>
            </a:r>
            <a:endParaRPr lang="en-US" altLang="zh-CN" sz="2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0D0DE3"/>
                </a:solidFill>
              </a:rPr>
              <a:t>假设</a:t>
            </a:r>
            <a:r>
              <a:rPr lang="en-US" altLang="zh-CN" sz="2000" dirty="0">
                <a:solidFill>
                  <a:srgbClr val="0D0DE3"/>
                </a:solidFill>
              </a:rPr>
              <a:t>a=10</a:t>
            </a:r>
            <a:r>
              <a:rPr lang="zh-CN" altLang="en-US" sz="2000" dirty="0">
                <a:solidFill>
                  <a:srgbClr val="0D0DE3"/>
                </a:solidFill>
              </a:rPr>
              <a:t>，</a:t>
            </a:r>
            <a:r>
              <a:rPr lang="en-US" altLang="zh-CN" sz="2000" dirty="0">
                <a:solidFill>
                  <a:srgbClr val="0D0DE3"/>
                </a:solidFill>
              </a:rPr>
              <a:t>b=20</a:t>
            </a:r>
          </a:p>
          <a:p>
            <a:pPr lvl="1"/>
            <a:endParaRPr lang="en-US" altLang="zh-CN" dirty="0"/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8438FF43-B4B6-BE2D-AE63-75153F209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88583"/>
              </p:ext>
            </p:extLst>
          </p:nvPr>
        </p:nvGraphicFramePr>
        <p:xfrm>
          <a:off x="827585" y="2476013"/>
          <a:ext cx="7344814" cy="4145280"/>
        </p:xfrm>
        <a:graphic>
          <a:graphicData uri="http://schemas.openxmlformats.org/drawingml/2006/table">
            <a:tbl>
              <a:tblPr/>
              <a:tblGrid>
                <a:gridCol w="854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0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itchFamily="18" charset="0"/>
                          <a:cs typeface="微软雅黑" pitchFamily="18" charset="0"/>
                        </a:rPr>
                        <a:t>运算符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itchFamily="18" charset="0"/>
                        <a:cs typeface="微软雅黑" pitchFamily="18" charset="0"/>
                      </a:endParaRPr>
                    </a:p>
                  </a:txBody>
                  <a:tcPr>
                    <a:lnL w="0" cmpd="sng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itchFamily="18" charset="0"/>
                          <a:cs typeface="微软雅黑" pitchFamily="18" charset="0"/>
                        </a:rPr>
                        <a:t>描述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itchFamily="18" charset="0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微软雅黑" pitchFamily="18" charset="0"/>
                          <a:cs typeface="微软雅黑" pitchFamily="18" charset="0"/>
                        </a:rPr>
                        <a:t>实例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微软雅黑" pitchFamily="18" charset="0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FFFFFF"/>
                      </a:solidFill>
                      <a:prstDash val="soli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2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==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等于-比较对象是否相等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(a==b)返回False。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2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!=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不等于-比较两个对象是否不相等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(a!=b)返回true.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&lt;&gt;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不等于-比较两个对象是否不相等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(a&lt;&gt;b)返回true。这个运算符类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似!=。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2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&gt;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大于-返回x是否大于y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(a&gt;b)返回False。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2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&lt;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小于-返回x是否小于y。所有比较运算符返回1表示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真，返回0表示假。这分别与特殊的变量True和False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等价。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(a&lt;b)返回true。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2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&gt;=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大于等于-返回x是否大于等于y。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(a&gt;=b)返回False。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2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&lt;=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小于等于-返回x是否小于等于y。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itchFamily="18" charset="0"/>
                        </a:rPr>
                        <a:t>(a&lt;=b)返回true。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862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29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逻辑运算符</a:t>
            </a:r>
            <a:endParaRPr lang="en-US" altLang="zh-CN" sz="2800" dirty="0"/>
          </a:p>
          <a:p>
            <a:pPr lvl="1"/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D575E7-BC06-463A-F8CD-ED2A10F8A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019103"/>
            <a:ext cx="8363543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6000" dirty="0"/>
              <a:t>    目  录</a:t>
            </a:r>
            <a:endParaRPr lang="zh-CN" altLang="en-US" sz="5600" b="1" dirty="0">
              <a:solidFill>
                <a:schemeClr val="accent3">
                  <a:tint val="90000"/>
                  <a:satMod val="120000"/>
                </a:schemeClr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147" name="内容占位符 12"/>
          <p:cNvSpPr>
            <a:spLocks noGrp="1"/>
          </p:cNvSpPr>
          <p:nvPr>
            <p:ph idx="1"/>
          </p:nvPr>
        </p:nvSpPr>
        <p:spPr>
          <a:xfrm>
            <a:off x="457200" y="1857364"/>
            <a:ext cx="4114800" cy="242889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1600" dirty="0"/>
              <a:t>第</a:t>
            </a:r>
            <a:r>
              <a:rPr lang="en-US" altLang="zh-CN" sz="1600" dirty="0"/>
              <a:t>1</a:t>
            </a:r>
            <a:r>
              <a:rPr lang="zh-CN" altLang="en-US" sz="1600" dirty="0"/>
              <a:t>章 </a:t>
            </a:r>
            <a:r>
              <a:rPr lang="en-US" altLang="zh-CN" sz="1600" dirty="0"/>
              <a:t>Python</a:t>
            </a:r>
            <a:r>
              <a:rPr lang="zh-CN" altLang="en-US" sz="1600" dirty="0"/>
              <a:t>安装配置</a:t>
            </a:r>
            <a:endParaRPr lang="en-US" altLang="zh-CN" sz="1600" dirty="0"/>
          </a:p>
          <a:p>
            <a:pPr eaLnBrk="1" hangingPunct="1">
              <a:defRPr/>
            </a:pPr>
            <a:r>
              <a:rPr lang="zh-CN" altLang="en-US" sz="1600" dirty="0"/>
              <a:t>第</a:t>
            </a:r>
            <a:r>
              <a:rPr lang="en-US" altLang="zh-CN" sz="1600" dirty="0"/>
              <a:t>2</a:t>
            </a:r>
            <a:r>
              <a:rPr lang="zh-CN" altLang="en-US" sz="1600" dirty="0"/>
              <a:t>章变量和数据类型</a:t>
            </a:r>
            <a:endParaRPr lang="en-US" altLang="zh-CN" sz="1600" dirty="0"/>
          </a:p>
          <a:p>
            <a:pPr eaLnBrk="1" hangingPunct="1">
              <a:defRPr/>
            </a:pPr>
            <a:r>
              <a:rPr lang="zh-CN" altLang="en-US" sz="1600" dirty="0"/>
              <a:t>第</a:t>
            </a:r>
            <a:r>
              <a:rPr lang="en-US" altLang="zh-CN" sz="1600" dirty="0"/>
              <a:t>3</a:t>
            </a:r>
            <a:r>
              <a:rPr lang="zh-CN" altLang="en-US" sz="1600" dirty="0"/>
              <a:t>章 列表和元组</a:t>
            </a:r>
            <a:endParaRPr lang="en-US" altLang="zh-CN" sz="1600" dirty="0"/>
          </a:p>
          <a:p>
            <a:pPr eaLnBrk="1" hangingPunct="1">
              <a:defRPr/>
            </a:pPr>
            <a:r>
              <a:rPr lang="zh-CN" altLang="en-US" sz="1600" dirty="0"/>
              <a:t>第</a:t>
            </a:r>
            <a:r>
              <a:rPr lang="en-US" altLang="zh-CN" sz="1600" dirty="0"/>
              <a:t>4</a:t>
            </a:r>
            <a:r>
              <a:rPr lang="zh-CN" altLang="en-US" sz="1600" dirty="0"/>
              <a:t>章 </a:t>
            </a:r>
            <a:r>
              <a:rPr lang="en-US" altLang="zh-CN" sz="1600" dirty="0"/>
              <a:t>if</a:t>
            </a:r>
            <a:r>
              <a:rPr lang="zh-CN" altLang="en-US" sz="1600" dirty="0"/>
              <a:t>语句与循环语句</a:t>
            </a:r>
            <a:endParaRPr lang="en-US" altLang="zh-CN" sz="1600" dirty="0"/>
          </a:p>
          <a:p>
            <a:pPr eaLnBrk="1" hangingPunct="1">
              <a:defRPr/>
            </a:pPr>
            <a:r>
              <a:rPr lang="zh-CN" altLang="en-US" sz="1600" dirty="0"/>
              <a:t>第</a:t>
            </a:r>
            <a:r>
              <a:rPr lang="en-US" altLang="zh-CN" sz="1600" dirty="0"/>
              <a:t>5</a:t>
            </a:r>
            <a:r>
              <a:rPr lang="zh-CN" altLang="en-US" sz="1600" dirty="0"/>
              <a:t>章 字典和集合</a:t>
            </a:r>
            <a:endParaRPr lang="en-US" altLang="zh-CN" sz="1600" dirty="0"/>
          </a:p>
          <a:p>
            <a:pPr eaLnBrk="1" hangingPunct="1">
              <a:defRPr/>
            </a:pPr>
            <a:r>
              <a:rPr lang="zh-CN" altLang="en-US" sz="1600" dirty="0"/>
              <a:t>第</a:t>
            </a:r>
            <a:r>
              <a:rPr lang="en-US" altLang="zh-CN" sz="1600" dirty="0"/>
              <a:t>6</a:t>
            </a:r>
            <a:r>
              <a:rPr lang="zh-CN" altLang="en-US" sz="1600" dirty="0"/>
              <a:t>章 函数</a:t>
            </a:r>
            <a:endParaRPr lang="en-US" altLang="zh-CN" sz="1600" dirty="0"/>
          </a:p>
          <a:p>
            <a:pPr eaLnBrk="1" hangingPunct="1">
              <a:defRPr/>
            </a:pPr>
            <a:r>
              <a:rPr lang="zh-CN" altLang="en-US" sz="1600" dirty="0"/>
              <a:t>第</a:t>
            </a:r>
            <a:r>
              <a:rPr lang="en-US" altLang="zh-CN" sz="1600" dirty="0"/>
              <a:t>7</a:t>
            </a:r>
            <a:r>
              <a:rPr lang="zh-CN" altLang="en-US" sz="1600" dirty="0"/>
              <a:t>章 面向对象编程</a:t>
            </a:r>
            <a:endParaRPr lang="en-US" altLang="zh-CN" sz="1600" dirty="0"/>
          </a:p>
          <a:p>
            <a:pPr eaLnBrk="1" hangingPunct="1">
              <a:defRPr/>
            </a:pPr>
            <a:r>
              <a:rPr lang="zh-CN" altLang="en-US" sz="1600" dirty="0"/>
              <a:t>第</a:t>
            </a:r>
            <a:r>
              <a:rPr lang="en-US" altLang="zh-CN" sz="1600" dirty="0"/>
              <a:t>8</a:t>
            </a:r>
            <a:r>
              <a:rPr lang="zh-CN" altLang="en-US" sz="1600" dirty="0"/>
              <a:t>章 文件与异常处理</a:t>
            </a:r>
            <a:endParaRPr lang="en-US" altLang="zh-CN" sz="1600" dirty="0"/>
          </a:p>
        </p:txBody>
      </p:sp>
      <p:sp>
        <p:nvSpPr>
          <p:cNvPr id="6149" name="灯片编号占位符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C3766-9891-40E5-84CC-22ED9F5913D3}" type="slidenum">
              <a:rPr lang="zh-CN" altLang="en-US" sz="2400" smtClean="0">
                <a:solidFill>
                  <a:srgbClr val="FFFF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8678" name="页脚占位符 4"/>
          <p:cNvSpPr txBox="1">
            <a:spLocks/>
          </p:cNvSpPr>
          <p:nvPr/>
        </p:nvSpPr>
        <p:spPr bwMode="auto">
          <a:xfrm>
            <a:off x="2428875" y="6357938"/>
            <a:ext cx="17145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endParaRPr lang="zh-CN" altLang="en-US" sz="2000" dirty="0">
              <a:solidFill>
                <a:srgbClr val="FFFF00"/>
              </a:solidFill>
              <a:latin typeface="Constantia" pitchFamily="18" charset="0"/>
            </a:endParaRPr>
          </a:p>
        </p:txBody>
      </p:sp>
      <p:sp>
        <p:nvSpPr>
          <p:cNvPr id="7" name="内容占位符 12"/>
          <p:cNvSpPr txBox="1">
            <a:spLocks/>
          </p:cNvSpPr>
          <p:nvPr/>
        </p:nvSpPr>
        <p:spPr bwMode="auto">
          <a:xfrm>
            <a:off x="4572000" y="1428736"/>
            <a:ext cx="4114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章 </a:t>
            </a:r>
            <a:r>
              <a:rPr lang="zh-CN" altLang="en-US" sz="1600" dirty="0">
                <a:latin typeface="+mn-lt"/>
                <a:ea typeface="+mn-ea"/>
              </a:rPr>
              <a:t>神经网络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1600" dirty="0">
                <a:latin typeface="+mn-lt"/>
                <a:ea typeface="+mn-ea"/>
              </a:rPr>
              <a:t>第</a:t>
            </a:r>
            <a:r>
              <a:rPr lang="en-US" altLang="zh-CN" sz="1600" dirty="0">
                <a:latin typeface="+mn-lt"/>
                <a:ea typeface="+mn-ea"/>
              </a:rPr>
              <a:t>14</a:t>
            </a:r>
            <a:r>
              <a:rPr lang="zh-CN" altLang="en-US" sz="1600" dirty="0">
                <a:latin typeface="+mn-lt"/>
                <a:ea typeface="+mn-ea"/>
              </a:rPr>
              <a:t>章 用</a:t>
            </a:r>
            <a:r>
              <a:rPr lang="en-US" altLang="zh-CN" sz="1600" dirty="0" err="1">
                <a:latin typeface="+mn-lt"/>
                <a:ea typeface="+mn-ea"/>
              </a:rPr>
              <a:t>Pytorch</a:t>
            </a:r>
            <a:r>
              <a:rPr lang="zh-CN" altLang="en-US" sz="1600" dirty="0">
                <a:latin typeface="+mn-lt"/>
                <a:ea typeface="+mn-ea"/>
              </a:rPr>
              <a:t>实现神经网络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1600" dirty="0">
                <a:latin typeface="+mn-lt"/>
                <a:ea typeface="+mn-ea"/>
              </a:rPr>
              <a:t>第</a:t>
            </a:r>
            <a:r>
              <a:rPr lang="en-US" altLang="zh-CN" sz="1600" dirty="0">
                <a:latin typeface="+mn-lt"/>
                <a:ea typeface="+mn-ea"/>
              </a:rPr>
              <a:t>15</a:t>
            </a:r>
            <a:r>
              <a:rPr lang="zh-CN" altLang="en-US" sz="1600" dirty="0">
                <a:latin typeface="+mn-lt"/>
                <a:ea typeface="+mn-ea"/>
              </a:rPr>
              <a:t>章 卷积神经网络</a:t>
            </a:r>
            <a:endParaRPr lang="en-US" altLang="zh-CN" sz="1600" dirty="0">
              <a:latin typeface="+mn-lt"/>
              <a:ea typeface="+mn-ea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章 提升模型性能的几种技巧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1600" dirty="0">
                <a:latin typeface="+mn-lt"/>
                <a:ea typeface="+mn-ea"/>
              </a:rPr>
              <a:t>第</a:t>
            </a:r>
            <a:r>
              <a:rPr lang="en-US" altLang="zh-CN" sz="1600" dirty="0">
                <a:latin typeface="+mn-lt"/>
                <a:ea typeface="+mn-ea"/>
              </a:rPr>
              <a:t>17</a:t>
            </a:r>
            <a:r>
              <a:rPr lang="zh-CN" altLang="en-US" sz="1600" dirty="0">
                <a:latin typeface="+mn-lt"/>
                <a:ea typeface="+mn-ea"/>
              </a:rPr>
              <a:t>章 </a:t>
            </a:r>
            <a:r>
              <a:rPr lang="en-US" altLang="zh-CN" sz="1600" dirty="0" err="1">
                <a:latin typeface="+mn-lt"/>
                <a:ea typeface="+mn-ea"/>
              </a:rPr>
              <a:t>Keras</a:t>
            </a:r>
            <a:r>
              <a:rPr lang="zh-CN" altLang="en-US" sz="1600" dirty="0">
                <a:latin typeface="+mn-lt"/>
                <a:ea typeface="+mn-ea"/>
              </a:rPr>
              <a:t>入门</a:t>
            </a:r>
            <a:endParaRPr lang="en-US" altLang="zh-CN" sz="1600" dirty="0">
              <a:latin typeface="+mn-lt"/>
              <a:ea typeface="+mn-ea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章 用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Keras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实现图像识别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1600" dirty="0">
                <a:latin typeface="+mn-lt"/>
                <a:ea typeface="+mn-ea"/>
              </a:rPr>
              <a:t>第</a:t>
            </a:r>
            <a:r>
              <a:rPr lang="en-US" altLang="zh-CN" sz="1600" dirty="0">
                <a:latin typeface="+mn-lt"/>
                <a:ea typeface="+mn-ea"/>
              </a:rPr>
              <a:t>19</a:t>
            </a:r>
            <a:r>
              <a:rPr lang="zh-CN" altLang="en-US" sz="1600" dirty="0">
                <a:latin typeface="+mn-lt"/>
                <a:ea typeface="+mn-ea"/>
              </a:rPr>
              <a:t>章 用</a:t>
            </a:r>
            <a:r>
              <a:rPr lang="en-US" altLang="zh-CN" sz="1600" dirty="0" err="1">
                <a:latin typeface="+mn-lt"/>
                <a:ea typeface="+mn-ea"/>
              </a:rPr>
              <a:t>Keras</a:t>
            </a:r>
            <a:r>
              <a:rPr lang="zh-CN" altLang="en-US" sz="1600" dirty="0">
                <a:latin typeface="+mn-lt"/>
                <a:ea typeface="+mn-ea"/>
              </a:rPr>
              <a:t>实现迁移学习</a:t>
            </a:r>
            <a:endParaRPr lang="en-US" altLang="zh-CN" sz="1600" dirty="0">
              <a:latin typeface="+mn-lt"/>
              <a:ea typeface="+mn-ea"/>
            </a:endParaRPr>
          </a:p>
          <a:p>
            <a:pPr marL="273050" lvl="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章</a:t>
            </a:r>
            <a:r>
              <a:rPr lang="zh-CN" altLang="en-US" sz="1600" dirty="0"/>
              <a:t>用</a:t>
            </a:r>
            <a:r>
              <a:rPr lang="en-US" altLang="zh-CN" sz="1600" dirty="0" err="1"/>
              <a:t>Keras</a:t>
            </a:r>
            <a:r>
              <a:rPr lang="zh-CN" altLang="en-US" sz="1600" dirty="0"/>
              <a:t>实现风格迁移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10" name="TextBox 9"/>
          <p:cNvSpPr txBox="1"/>
          <p:nvPr/>
        </p:nvSpPr>
        <p:spPr bwMode="auto">
          <a:xfrm>
            <a:off x="500034" y="1357298"/>
            <a:ext cx="1234633" cy="33855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  <a:sp3d extrusionH="57150" contourW="12700">
              <a:extrusionClr>
                <a:schemeClr val="accent1"/>
              </a:extrusionClr>
              <a:contourClr>
                <a:schemeClr val="tx2"/>
              </a:contourClr>
            </a:sp3d>
          </a:bodyPr>
          <a:lstStyle/>
          <a:p>
            <a:pPr marL="274320" marR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</a:pPr>
            <a:r>
              <a:rPr kumimoji="0" lang="en-US" altLang="zh-CN" sz="1600" i="0" u="none" strike="noStrike" kern="1200" cap="none" spc="0" normalizeH="0" baseline="0" noProof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Python</a:t>
            </a:r>
            <a:r>
              <a:rPr kumimoji="0" lang="zh-CN" altLang="en-US" sz="1600" i="0" u="none" strike="noStrike" kern="1200" cap="none" spc="0" normalizeH="0" baseline="0" noProof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基础</a:t>
            </a:r>
          </a:p>
        </p:txBody>
      </p:sp>
      <p:sp useBgFill="1">
        <p:nvSpPr>
          <p:cNvPr id="11" name="TextBox 10"/>
          <p:cNvSpPr txBox="1"/>
          <p:nvPr/>
        </p:nvSpPr>
        <p:spPr bwMode="auto">
          <a:xfrm>
            <a:off x="428596" y="4286256"/>
            <a:ext cx="1415772" cy="33855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  <a:sp3d extrusionH="57150" contourW="12700">
              <a:extrusionClr>
                <a:schemeClr val="accent1"/>
              </a:extrusionClr>
              <a:contourClr>
                <a:schemeClr val="tx2"/>
              </a:contourClr>
            </a:sp3d>
          </a:bodyPr>
          <a:lstStyle/>
          <a:p>
            <a:pPr marL="274320" marR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</a:pPr>
            <a:r>
              <a:rPr kumimoji="0" lang="zh-CN" altLang="en-US" sz="1600" i="0" u="none" strike="noStrike" kern="1200" cap="none" spc="0" normalizeH="0" baseline="0" noProof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数据分析处理</a:t>
            </a:r>
          </a:p>
        </p:txBody>
      </p:sp>
      <p:sp>
        <p:nvSpPr>
          <p:cNvPr id="12" name="内容占位符 12"/>
          <p:cNvSpPr txBox="1">
            <a:spLocks/>
          </p:cNvSpPr>
          <p:nvPr/>
        </p:nvSpPr>
        <p:spPr bwMode="auto">
          <a:xfrm>
            <a:off x="428596" y="4643446"/>
            <a:ext cx="411480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</a:t>
            </a:r>
            <a:r>
              <a:rPr lang="en-US" altLang="zh-CN" sz="1600" dirty="0">
                <a:latin typeface="+mn-lt"/>
                <a:ea typeface="+mn-ea"/>
              </a:rPr>
              <a:t>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章 </a:t>
            </a:r>
            <a:r>
              <a:rPr lang="en-US" altLang="zh-CN" sz="1600" dirty="0" err="1">
                <a:latin typeface="+mn-lt"/>
                <a:ea typeface="+mn-ea"/>
              </a:rPr>
              <a:t>NumPy</a:t>
            </a:r>
            <a:r>
              <a:rPr lang="zh-CN" altLang="en-US" sz="1600" dirty="0">
                <a:latin typeface="+mn-lt"/>
                <a:ea typeface="+mn-ea"/>
              </a:rPr>
              <a:t>基础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</a:t>
            </a:r>
            <a:r>
              <a:rPr lang="en-US" altLang="zh-CN" sz="1600" dirty="0">
                <a:latin typeface="+mn-lt"/>
                <a:ea typeface="+mn-ea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章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Pandas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基础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</a:t>
            </a:r>
            <a:r>
              <a:rPr lang="en-US" altLang="zh-CN" sz="1600" dirty="0">
                <a:latin typeface="+mn-lt"/>
                <a:ea typeface="+mn-ea"/>
              </a:rPr>
              <a:t>11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章 数据可视化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</a:t>
            </a:r>
            <a:r>
              <a:rPr lang="en-US" altLang="zh-CN" sz="1600" dirty="0">
                <a:latin typeface="+mn-lt"/>
                <a:ea typeface="+mn-ea"/>
              </a:rPr>
              <a:t>12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章 </a:t>
            </a:r>
            <a:r>
              <a:rPr lang="zh-CN" altLang="en-US" sz="1600" dirty="0">
                <a:latin typeface="+mn-lt"/>
                <a:ea typeface="+mn-ea"/>
              </a:rPr>
              <a:t>机器学习基础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13" name="TextBox 12"/>
          <p:cNvSpPr txBox="1"/>
          <p:nvPr/>
        </p:nvSpPr>
        <p:spPr bwMode="auto">
          <a:xfrm>
            <a:off x="4727864" y="1090182"/>
            <a:ext cx="2031325" cy="33855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  <a:sp3d extrusionH="57150" contourW="12700">
              <a:extrusionClr>
                <a:schemeClr val="accent1"/>
              </a:extrusionClr>
              <a:contourClr>
                <a:schemeClr val="tx2"/>
              </a:contourClr>
            </a:sp3d>
          </a:bodyPr>
          <a:lstStyle/>
          <a:p>
            <a:pPr marL="274320" marR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</a:pPr>
            <a:r>
              <a:rPr kumimoji="0" lang="zh-CN" altLang="en-US" sz="1600" i="0" u="none" strike="noStrike" kern="1200" cap="none" spc="0" normalizeH="0" baseline="0" noProof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神经网络和深度学习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2</a:t>
            </a:r>
            <a:r>
              <a:rPr lang="zh-CN" altLang="en-US" sz="5400" dirty="0"/>
              <a:t>章 变量和数据类型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30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赋值运算符</a:t>
            </a:r>
            <a:endParaRPr lang="en-US" altLang="zh-CN" sz="2800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7DC79E-6397-CF4C-21CB-609F4EFB3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48880"/>
            <a:ext cx="6624736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99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611560" y="270892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31</a:t>
            </a:fld>
            <a:endParaRPr lang="zh-CN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32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序列</a:t>
            </a:r>
            <a:endParaRPr lang="en-US" altLang="zh-CN" dirty="0"/>
          </a:p>
          <a:p>
            <a:pPr lvl="2"/>
            <a:r>
              <a:rPr lang="zh-CN" altLang="en-US" dirty="0"/>
              <a:t>序列中每个元素有对应的索引</a:t>
            </a:r>
            <a:endParaRPr lang="en-US" altLang="zh-CN" dirty="0"/>
          </a:p>
          <a:p>
            <a:pPr lvl="2"/>
            <a:r>
              <a:rPr lang="zh-CN" altLang="en-US" dirty="0"/>
              <a:t>索引从</a:t>
            </a:r>
            <a:r>
              <a:rPr lang="en-US" altLang="zh-CN" dirty="0"/>
              <a:t>0</a:t>
            </a:r>
            <a:r>
              <a:rPr lang="zh-CN" altLang="en-US" dirty="0"/>
              <a:t>开始，就像米尺一样，也是从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  <a:endParaRPr lang="en-US" altLang="zh-CN" dirty="0"/>
          </a:p>
          <a:p>
            <a:pPr lvl="2"/>
            <a:r>
              <a:rPr lang="zh-CN" altLang="en-US" dirty="0"/>
              <a:t>索引从左到右，依次为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等等</a:t>
            </a:r>
            <a:endParaRPr lang="en-US" altLang="zh-CN" dirty="0"/>
          </a:p>
          <a:p>
            <a:pPr lvl="2"/>
            <a:r>
              <a:rPr lang="zh-CN" altLang="en-US" dirty="0"/>
              <a:t>索引也可从右到左，依次为</a:t>
            </a:r>
            <a:r>
              <a:rPr lang="en-US" altLang="zh-CN" dirty="0"/>
              <a:t>-1</a:t>
            </a:r>
            <a:r>
              <a:rPr lang="zh-CN" altLang="en-US" dirty="0"/>
              <a:t>、</a:t>
            </a:r>
            <a:r>
              <a:rPr lang="en-US" altLang="zh-CN" dirty="0"/>
              <a:t>-2</a:t>
            </a:r>
            <a:r>
              <a:rPr lang="zh-CN" altLang="en-US" dirty="0"/>
              <a:t>、</a:t>
            </a:r>
            <a:r>
              <a:rPr lang="en-US" altLang="zh-CN" dirty="0"/>
              <a:t>-3</a:t>
            </a:r>
            <a:r>
              <a:rPr lang="zh-CN" altLang="en-US" dirty="0"/>
              <a:t>等</a:t>
            </a:r>
            <a:endParaRPr lang="en-US" altLang="zh-CN" dirty="0"/>
          </a:p>
          <a:p>
            <a:pPr lvl="2"/>
            <a:r>
              <a:rPr lang="zh-CN" altLang="en-US" dirty="0"/>
              <a:t>可以对索引进行切片等操作</a:t>
            </a:r>
            <a:endParaRPr lang="en-US" altLang="zh-CN" dirty="0"/>
          </a:p>
          <a:p>
            <a:pPr lvl="2"/>
            <a:r>
              <a:rPr lang="zh-CN" altLang="en-US" dirty="0"/>
              <a:t>序列</a:t>
            </a:r>
            <a:endParaRPr lang="en-US" altLang="zh-CN" dirty="0"/>
          </a:p>
          <a:p>
            <a:pPr lvl="3"/>
            <a:r>
              <a:rPr lang="zh-CN" altLang="en-US" dirty="0"/>
              <a:t>列表</a:t>
            </a:r>
            <a:endParaRPr lang="en-US" altLang="zh-CN" dirty="0"/>
          </a:p>
          <a:p>
            <a:pPr lvl="3"/>
            <a:r>
              <a:rPr lang="zh-CN" altLang="en-US" dirty="0"/>
              <a:t>元组</a:t>
            </a:r>
            <a:endParaRPr lang="en-US" altLang="zh-CN" dirty="0"/>
          </a:p>
          <a:p>
            <a:pPr lvl="3"/>
            <a:r>
              <a:rPr lang="zh-CN" altLang="en-US" dirty="0"/>
              <a:t>字符串（不可修改，但具有序列的一些属性）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5861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33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列表</a:t>
            </a:r>
            <a:endParaRPr lang="en-US" altLang="zh-CN" dirty="0"/>
          </a:p>
          <a:p>
            <a:pPr lvl="2"/>
            <a:r>
              <a:rPr lang="zh-CN" altLang="en-US" dirty="0"/>
              <a:t>列表用</a:t>
            </a:r>
            <a:r>
              <a:rPr lang="en-US" altLang="zh-CN" dirty="0"/>
              <a:t>[ ]</a:t>
            </a:r>
            <a:r>
              <a:rPr lang="zh-CN" altLang="en-US" dirty="0"/>
              <a:t>标识，其元素为可以为不同数据类型。</a:t>
            </a:r>
            <a:endParaRPr lang="en-US" altLang="zh-CN" dirty="0"/>
          </a:p>
          <a:p>
            <a:pPr lvl="2"/>
            <a:r>
              <a:rPr lang="en-US" altLang="zh-CN" dirty="0"/>
              <a:t>List</a:t>
            </a:r>
            <a:r>
              <a:rPr lang="zh-CN" altLang="en-US" dirty="0"/>
              <a:t>（列表）是</a:t>
            </a:r>
            <a:r>
              <a:rPr lang="en-US" altLang="zh-CN" dirty="0"/>
              <a:t>Python</a:t>
            </a:r>
            <a:r>
              <a:rPr lang="zh-CN" altLang="en-US" dirty="0"/>
              <a:t>中使用最频繁的数据类型。列表可以完成大多数集合类的数据结构实现。它支持字符、数字、字符串，甚至可以包含列表（即嵌套）。</a:t>
            </a:r>
          </a:p>
          <a:p>
            <a:pPr lvl="2"/>
            <a:endParaRPr lang="zh-CN" altLang="en-US" dirty="0"/>
          </a:p>
          <a:p>
            <a:pPr lvl="2"/>
            <a:endParaRPr lang="zh-CN" altLang="en-US" dirty="0"/>
          </a:p>
          <a:p>
            <a:pPr lvl="2"/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18B568-B70D-DEBD-0647-0090DA7F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73016"/>
            <a:ext cx="612068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0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34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列表截取</a:t>
            </a:r>
            <a:endParaRPr lang="en-US" altLang="zh-CN" dirty="0"/>
          </a:p>
          <a:p>
            <a:pPr lvl="2"/>
            <a:r>
              <a:rPr lang="zh-CN" altLang="en-US" dirty="0"/>
              <a:t>列表可以使用 </a:t>
            </a:r>
            <a:r>
              <a:rPr lang="en-US" altLang="zh-CN" dirty="0"/>
              <a:t>[</a:t>
            </a:r>
            <a:r>
              <a:rPr lang="zh-CN" altLang="en-US" dirty="0"/>
              <a:t>开始下标</a:t>
            </a:r>
            <a:r>
              <a:rPr lang="en-US" altLang="zh-CN" dirty="0"/>
              <a:t>:</a:t>
            </a:r>
            <a:r>
              <a:rPr lang="zh-CN" altLang="en-US" dirty="0"/>
              <a:t>结尾下标</a:t>
            </a:r>
            <a:r>
              <a:rPr lang="en-US" altLang="zh-CN" dirty="0"/>
              <a:t>] </a:t>
            </a:r>
            <a:r>
              <a:rPr lang="zh-CN" altLang="en-US" dirty="0"/>
              <a:t>截取相应的子列表，	从左到右索引默认 </a:t>
            </a:r>
            <a:r>
              <a:rPr lang="en-US" altLang="zh-CN" dirty="0"/>
              <a:t>0</a:t>
            </a:r>
            <a:r>
              <a:rPr lang="zh-CN" altLang="en-US" dirty="0"/>
              <a:t>开始，从右到左索引默认</a:t>
            </a:r>
            <a:r>
              <a:rPr lang="en-US" altLang="zh-CN" dirty="0"/>
              <a:t>-1</a:t>
            </a:r>
          </a:p>
          <a:p>
            <a:pPr lvl="2"/>
            <a:r>
              <a:rPr lang="zh-CN" altLang="en-US" dirty="0"/>
              <a:t>开始下标可以为空表示。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注意</a:t>
            </a:r>
            <a:r>
              <a:rPr lang="zh-CN" altLang="en-US" dirty="0"/>
              <a:t>：截取列表时，表示结尾的指针不包括在截取的切片中。</a:t>
            </a:r>
          </a:p>
          <a:p>
            <a:pPr lvl="2"/>
            <a:endParaRPr lang="zh-CN" altLang="en-US" dirty="0"/>
          </a:p>
          <a:p>
            <a:pPr lvl="2"/>
            <a:endParaRPr lang="zh-CN" altLang="en-US" dirty="0"/>
          </a:p>
          <a:p>
            <a:pPr lvl="2"/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6C4F07-EFFD-4307-A80E-13B54FB1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501008"/>
            <a:ext cx="7416824" cy="28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44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35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列表截取与更新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F0308-8C0D-9278-BC3D-3736B1A40916}"/>
              </a:ext>
            </a:extLst>
          </p:cNvPr>
          <p:cNvSpPr txBox="1"/>
          <p:nvPr/>
        </p:nvSpPr>
        <p:spPr>
          <a:xfrm>
            <a:off x="864919" y="2348880"/>
            <a:ext cx="1524456" cy="11113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a[1]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b[1:3]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z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d[1][0][2]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b[0]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42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6F92783E-78FB-305D-F232-87A150A7AD04}"/>
              </a:ext>
            </a:extLst>
          </p:cNvPr>
          <p:cNvSpPr txBox="1"/>
          <p:nvPr/>
        </p:nvSpPr>
        <p:spPr>
          <a:xfrm>
            <a:off x="4065319" y="2348880"/>
            <a:ext cx="3457678" cy="11113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获取第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2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个元素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(0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代表第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个元素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返回列表子集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嵌套列表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修改列表第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1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个元素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DA61E1C9-7915-017A-812D-A9B2BF0FF5D9}"/>
              </a:ext>
            </a:extLst>
          </p:cNvPr>
          <p:cNvSpPr txBox="1"/>
          <p:nvPr/>
        </p:nvSpPr>
        <p:spPr>
          <a:xfrm>
            <a:off x="864919" y="3491882"/>
            <a:ext cx="408785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meal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['egg','apple','milk','tea','bacon']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02121993-5C65-95F4-ED7A-43A0914DF201}"/>
              </a:ext>
            </a:extLst>
          </p:cNvPr>
          <p:cNvSpPr txBox="1"/>
          <p:nvPr/>
        </p:nvSpPr>
        <p:spPr>
          <a:xfrm>
            <a:off x="864920" y="3796682"/>
            <a:ext cx="1934825" cy="5214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print(meal[1])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meal[0]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'egger'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C7B8FA1C-7495-D602-C341-FED1CA5CDE4D}"/>
              </a:ext>
            </a:extLst>
          </p:cNvPr>
          <p:cNvSpPr txBox="1"/>
          <p:nvPr/>
        </p:nvSpPr>
        <p:spPr>
          <a:xfrm>
            <a:off x="4065320" y="3796682"/>
            <a:ext cx="2963183" cy="5214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该语句将显示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'apple'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将第一个元素替换成‘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egger’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F01819-F4FD-3DAF-249B-7E8CC5056FF9}"/>
              </a:ext>
            </a:extLst>
          </p:cNvPr>
          <p:cNvSpPr/>
          <p:nvPr/>
        </p:nvSpPr>
        <p:spPr>
          <a:xfrm>
            <a:off x="770887" y="4931683"/>
            <a:ext cx="3236976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600"/>
              </a:lnSpc>
              <a:tabLst>
                <a:tab pos="342891" algn="l"/>
                <a:tab pos="457189" algn="l"/>
              </a:tabLst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print(a,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b,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y,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z,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meal[0])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BD773D-4F96-D3EA-3546-726F51338856}"/>
              </a:ext>
            </a:extLst>
          </p:cNvPr>
          <p:cNvSpPr txBox="1"/>
          <p:nvPr/>
        </p:nvSpPr>
        <p:spPr>
          <a:xfrm>
            <a:off x="880052" y="4473793"/>
            <a:ext cx="109966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6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defRPr>
            </a:lvl1pPr>
          </a:lstStyle>
          <a:p>
            <a:r>
              <a:rPr lang="zh-CN" altLang="en-US" dirty="0"/>
              <a:t>del meal[1]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F02B50DF-A51B-0EA4-0D02-243C73E92C50}"/>
              </a:ext>
            </a:extLst>
          </p:cNvPr>
          <p:cNvSpPr txBox="1"/>
          <p:nvPr/>
        </p:nvSpPr>
        <p:spPr>
          <a:xfrm>
            <a:off x="4067944" y="4473793"/>
            <a:ext cx="290464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删除列表中第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2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个元素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'apple’</a:t>
            </a:r>
          </a:p>
        </p:txBody>
      </p:sp>
    </p:spTree>
    <p:extLst>
      <p:ext uri="{BB962C8B-B14F-4D97-AF65-F5344CB8AC3E}">
        <p14:creationId xmlns:p14="http://schemas.microsoft.com/office/powerpoint/2010/main" val="2083940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36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列表截取与更新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F0308-8C0D-9278-BC3D-3736B1A40916}"/>
              </a:ext>
            </a:extLst>
          </p:cNvPr>
          <p:cNvSpPr txBox="1"/>
          <p:nvPr/>
        </p:nvSpPr>
        <p:spPr>
          <a:xfrm>
            <a:off x="864919" y="2348880"/>
            <a:ext cx="1524456" cy="11113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a[1]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b[1:3]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z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d[1][0][2]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b[0]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42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6F92783E-78FB-305D-F232-87A150A7AD04}"/>
              </a:ext>
            </a:extLst>
          </p:cNvPr>
          <p:cNvSpPr txBox="1"/>
          <p:nvPr/>
        </p:nvSpPr>
        <p:spPr>
          <a:xfrm>
            <a:off x="4065319" y="2348880"/>
            <a:ext cx="3457678" cy="11113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获取第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2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个元素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(0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代表第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个元素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返回列表子集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嵌套列表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修改列表第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1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个元素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DA61E1C9-7915-017A-812D-A9B2BF0FF5D9}"/>
              </a:ext>
            </a:extLst>
          </p:cNvPr>
          <p:cNvSpPr txBox="1"/>
          <p:nvPr/>
        </p:nvSpPr>
        <p:spPr>
          <a:xfrm>
            <a:off x="864919" y="3491882"/>
            <a:ext cx="408785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meal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['egg','apple','milk','tea','bacon']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02121993-5C65-95F4-ED7A-43A0914DF201}"/>
              </a:ext>
            </a:extLst>
          </p:cNvPr>
          <p:cNvSpPr txBox="1"/>
          <p:nvPr/>
        </p:nvSpPr>
        <p:spPr>
          <a:xfrm>
            <a:off x="864920" y="3796682"/>
            <a:ext cx="1934825" cy="5214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print(meal[1])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meal[0]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'egger'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C7B8FA1C-7495-D602-C341-FED1CA5CDE4D}"/>
              </a:ext>
            </a:extLst>
          </p:cNvPr>
          <p:cNvSpPr txBox="1"/>
          <p:nvPr/>
        </p:nvSpPr>
        <p:spPr>
          <a:xfrm>
            <a:off x="4065320" y="3796682"/>
            <a:ext cx="2963183" cy="5214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该语句将显示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'apple'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将第一个元素替换成‘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egger’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F01819-F4FD-3DAF-249B-7E8CC5056FF9}"/>
              </a:ext>
            </a:extLst>
          </p:cNvPr>
          <p:cNvSpPr/>
          <p:nvPr/>
        </p:nvSpPr>
        <p:spPr>
          <a:xfrm>
            <a:off x="770887" y="4931683"/>
            <a:ext cx="3236976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600"/>
              </a:lnSpc>
              <a:tabLst>
                <a:tab pos="342891" algn="l"/>
                <a:tab pos="457189" algn="l"/>
              </a:tabLst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print(a,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b,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y,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z,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meal[0])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BD773D-4F96-D3EA-3546-726F51338856}"/>
              </a:ext>
            </a:extLst>
          </p:cNvPr>
          <p:cNvSpPr txBox="1"/>
          <p:nvPr/>
        </p:nvSpPr>
        <p:spPr>
          <a:xfrm>
            <a:off x="880052" y="4473793"/>
            <a:ext cx="109966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6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defRPr>
            </a:lvl1pPr>
          </a:lstStyle>
          <a:p>
            <a:r>
              <a:rPr lang="zh-CN" altLang="en-US" dirty="0"/>
              <a:t>del meal[1]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F02B50DF-A51B-0EA4-0D02-243C73E92C50}"/>
              </a:ext>
            </a:extLst>
          </p:cNvPr>
          <p:cNvSpPr txBox="1"/>
          <p:nvPr/>
        </p:nvSpPr>
        <p:spPr>
          <a:xfrm>
            <a:off x="4067944" y="4473793"/>
            <a:ext cx="2904641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删除列表中第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2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个元素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'apple’</a:t>
            </a:r>
          </a:p>
        </p:txBody>
      </p:sp>
    </p:spTree>
    <p:extLst>
      <p:ext uri="{BB962C8B-B14F-4D97-AF65-F5344CB8AC3E}">
        <p14:creationId xmlns:p14="http://schemas.microsoft.com/office/powerpoint/2010/main" val="767842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37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对列表的常用操作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5B5C97-4B79-8B3C-F0C3-ACA2F635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2856"/>
            <a:ext cx="8003232" cy="41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7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38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对列表进行统计分析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E8D3E33-1ED9-1CCE-0CE7-846F20207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70624"/>
              </p:ext>
            </p:extLst>
          </p:nvPr>
        </p:nvGraphicFramePr>
        <p:xfrm>
          <a:off x="827584" y="2420888"/>
          <a:ext cx="6696743" cy="25202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68192">
                  <a:extLst>
                    <a:ext uri="{9D8B030D-6E8A-4147-A177-3AD203B41FA5}">
                      <a16:colId xmlns:a16="http://schemas.microsoft.com/office/drawing/2014/main" val="2466103426"/>
                    </a:ext>
                  </a:extLst>
                </a:gridCol>
                <a:gridCol w="2115842">
                  <a:extLst>
                    <a:ext uri="{9D8B030D-6E8A-4147-A177-3AD203B41FA5}">
                      <a16:colId xmlns:a16="http://schemas.microsoft.com/office/drawing/2014/main" val="2958152884"/>
                    </a:ext>
                  </a:extLst>
                </a:gridCol>
                <a:gridCol w="3512709">
                  <a:extLst>
                    <a:ext uri="{9D8B030D-6E8A-4147-A177-3AD203B41FA5}">
                      <a16:colId xmlns:a16="http://schemas.microsoft.com/office/drawing/2014/main" val="3847898323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序号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函数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描述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8296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len</a:t>
                      </a:r>
                      <a:r>
                        <a:rPr lang="en-US" sz="1600" u="none" strike="noStrike" dirty="0">
                          <a:effectLst/>
                        </a:rPr>
                        <a:t>(list)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返回列表元素个数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7592413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max(list)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返回列表元素最大值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320703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min(list)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返回列表元素最小值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556419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sum(list)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返回列表各元素的和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68114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574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39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对列表进行组织</a:t>
            </a:r>
            <a:endParaRPr lang="en-US" altLang="zh-CN" dirty="0"/>
          </a:p>
          <a:p>
            <a:pPr lvl="1"/>
            <a:r>
              <a:rPr lang="en-US" altLang="zh-CN" dirty="0"/>
              <a:t>sort()</a:t>
            </a:r>
            <a:r>
              <a:rPr lang="zh-CN" altLang="en-US" dirty="0"/>
              <a:t>函数：永久修改列表次序</a:t>
            </a:r>
            <a:endParaRPr lang="en-US" altLang="zh-CN" dirty="0"/>
          </a:p>
          <a:p>
            <a:pPr lvl="1"/>
            <a:r>
              <a:rPr lang="en-US" altLang="zh-CN" dirty="0"/>
              <a:t>sorted()</a:t>
            </a:r>
            <a:r>
              <a:rPr lang="zh-CN" altLang="en-US" dirty="0"/>
              <a:t>函数：原列表次序不变，排序后只是原列表的一个副本</a:t>
            </a:r>
            <a:endParaRPr lang="en-US" altLang="zh-CN" dirty="0"/>
          </a:p>
          <a:p>
            <a:pPr lvl="1"/>
            <a:r>
              <a:rPr lang="en-US" altLang="zh-CN" dirty="0"/>
              <a:t>reverse()</a:t>
            </a:r>
            <a:r>
              <a:rPr lang="zh-CN" altLang="en-US" dirty="0"/>
              <a:t>函数：把列表颠倒过来，非排序。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F3A40AE3-3E94-8895-70F5-7DCD51E4A8B7}"/>
              </a:ext>
            </a:extLst>
          </p:cNvPr>
          <p:cNvSpPr txBox="1"/>
          <p:nvPr/>
        </p:nvSpPr>
        <p:spPr>
          <a:xfrm>
            <a:off x="1031320" y="3757830"/>
            <a:ext cx="6493008" cy="25083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a=[-1,0,10,2.1,4.6]</a:t>
            </a: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b=["python","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numpy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","pandas"]</a:t>
            </a: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c=[2,7,0,1,2]</a:t>
            </a:r>
          </a:p>
          <a:p>
            <a:pPr>
              <a:lnSpc>
                <a:spcPts val="16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16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a.sort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(reverse=False)        #[-1, 0, 2.1, 4.6, 10]</a:t>
            </a: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print(a)                             #[-1, 0, 2.1, 4.6, 10]</a:t>
            </a:r>
          </a:p>
          <a:p>
            <a:pPr>
              <a:lnSpc>
                <a:spcPts val="16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16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b.sort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(reverse=False)        #['numpy', 'pandas', 'python']</a:t>
            </a: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sorted(c)                           #[0, 1, 2, 2, 7]</a:t>
            </a: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print(c)                              #[2, 7, 0, 1, 2]</a:t>
            </a:r>
          </a:p>
          <a:p>
            <a:pPr>
              <a:lnSpc>
                <a:spcPts val="16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16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c.reverse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()                         #[2, 1, 0, 7, 2]</a:t>
            </a:r>
          </a:p>
        </p:txBody>
      </p:sp>
    </p:spTree>
    <p:extLst>
      <p:ext uri="{BB962C8B-B14F-4D97-AF65-F5344CB8AC3E}">
        <p14:creationId xmlns:p14="http://schemas.microsoft.com/office/powerpoint/2010/main" val="330484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539552" y="2571795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</a:t>
            </a:fld>
            <a:endParaRPr lang="zh-CN" altLang="en-US" sz="24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40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生成列表</a:t>
            </a:r>
            <a:endParaRPr lang="en-US" altLang="zh-CN" dirty="0"/>
          </a:p>
          <a:p>
            <a:pPr lvl="1"/>
            <a:r>
              <a:rPr lang="en-US" altLang="zh-CN" dirty="0"/>
              <a:t>range()</a:t>
            </a:r>
            <a:r>
              <a:rPr lang="zh-CN" altLang="en-US" dirty="0"/>
              <a:t>函数，生成可迭代对象，其中每个元素为整数，其语法格式为：</a:t>
            </a:r>
            <a:endParaRPr lang="en-US" altLang="zh-CN" dirty="0"/>
          </a:p>
          <a:p>
            <a:pPr lvl="2"/>
            <a:r>
              <a:rPr lang="en-US" altLang="zh-CN" dirty="0"/>
              <a:t>range (start, stop[, step])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list</a:t>
            </a:r>
            <a:r>
              <a:rPr lang="zh-CN" altLang="en-US" dirty="0"/>
              <a:t>可以把</a:t>
            </a:r>
            <a:r>
              <a:rPr lang="en-US" altLang="zh-CN" dirty="0"/>
              <a:t>range()</a:t>
            </a:r>
            <a:r>
              <a:rPr lang="zh-CN" altLang="en-US" dirty="0"/>
              <a:t>生成的可迭代对象转换为列表。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F3A40AE3-3E94-8895-70F5-7DCD51E4A8B7}"/>
              </a:ext>
            </a:extLst>
          </p:cNvPr>
          <p:cNvSpPr txBox="1"/>
          <p:nvPr/>
        </p:nvSpPr>
        <p:spPr>
          <a:xfrm>
            <a:off x="1031320" y="3757830"/>
            <a:ext cx="6493008" cy="20980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d=range(1,11)</a:t>
            </a:r>
          </a:p>
          <a:p>
            <a:pPr>
              <a:lnSpc>
                <a:spcPts val="16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list(d)                                    # [1, 2, 3, 4, 5, 6, 7, 8, 9, 10]</a:t>
            </a:r>
          </a:p>
          <a:p>
            <a:pPr>
              <a:lnSpc>
                <a:spcPts val="16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e=range(-1,11,2)</a:t>
            </a:r>
          </a:p>
          <a:p>
            <a:pPr>
              <a:lnSpc>
                <a:spcPts val="16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list(e)                                     #[-1, 1, 3, 5, 7, 9]</a:t>
            </a:r>
          </a:p>
          <a:p>
            <a:pPr>
              <a:lnSpc>
                <a:spcPts val="16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使用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range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函数生成列表</a:t>
            </a: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[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for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in range(10) if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&gt;4]     #[5, 6, 7, 8, 9]</a:t>
            </a:r>
          </a:p>
        </p:txBody>
      </p:sp>
    </p:spTree>
    <p:extLst>
      <p:ext uri="{BB962C8B-B14F-4D97-AF65-F5344CB8AC3E}">
        <p14:creationId xmlns:p14="http://schemas.microsoft.com/office/powerpoint/2010/main" val="2346450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41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元组</a:t>
            </a:r>
            <a:endParaRPr lang="en-US" altLang="zh-CN" dirty="0"/>
          </a:p>
          <a:p>
            <a:pPr lvl="1"/>
            <a:r>
              <a:rPr lang="zh-CN" altLang="en-US" dirty="0"/>
              <a:t>元组是一种复合数据类型，类似于</a:t>
            </a:r>
            <a:r>
              <a:rPr lang="en-US" altLang="zh-CN" dirty="0"/>
              <a:t>List</a:t>
            </a:r>
            <a:r>
              <a:rPr lang="zh-CN" altLang="en-US" dirty="0"/>
              <a:t>（列表），元组用</a:t>
            </a:r>
            <a:r>
              <a:rPr lang="en-US" altLang="zh-CN" dirty="0"/>
              <a:t>()”</a:t>
            </a:r>
            <a:r>
              <a:rPr lang="zh-CN" altLang="en-US" dirty="0"/>
              <a:t>标识，内部元素用逗号隔开。但是元组不能二次赋值，相当于只读列表。</a:t>
            </a:r>
          </a:p>
          <a:p>
            <a:pPr lvl="1"/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4F9A88A-AF73-A5B8-D85F-A8D8EF50A7D4}"/>
              </a:ext>
            </a:extLst>
          </p:cNvPr>
          <p:cNvSpPr txBox="1"/>
          <p:nvPr/>
        </p:nvSpPr>
        <p:spPr>
          <a:xfrm>
            <a:off x="1207781" y="3284984"/>
            <a:ext cx="1234312" cy="7298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(2,3,4,5)</a:t>
            </a:r>
          </a:p>
          <a:p>
            <a:pPr>
              <a:lnSpc>
                <a:spcPts val="3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(1,)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9498DEAF-039B-3C13-9A2E-D9FF275B7A8B}"/>
              </a:ext>
            </a:extLst>
          </p:cNvPr>
          <p:cNvSpPr txBox="1"/>
          <p:nvPr/>
        </p:nvSpPr>
        <p:spPr>
          <a:xfrm>
            <a:off x="3027342" y="3284984"/>
            <a:ext cx="5793253" cy="7298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定义一个整数元组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3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定义只有一个元素的元组，记得这个逗号，没有这个逗号是数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B9F99D87-A2E3-ED0D-E788-5A68DFF8C250}"/>
              </a:ext>
            </a:extLst>
          </p:cNvPr>
          <p:cNvSpPr txBox="1"/>
          <p:nvPr/>
        </p:nvSpPr>
        <p:spPr>
          <a:xfrm>
            <a:off x="1221452" y="4183382"/>
            <a:ext cx="7479020" cy="32585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79393" algn="l"/>
              </a:tabLst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(2,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[3,4],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(10,11,12))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嵌套元组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0359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列表和元组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42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元组</a:t>
            </a:r>
            <a:endParaRPr lang="en-US" altLang="zh-CN" dirty="0"/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list</a:t>
            </a:r>
            <a:r>
              <a:rPr lang="zh-CN" altLang="en-US" dirty="0"/>
              <a:t>类似，最大的不同</a:t>
            </a:r>
            <a:r>
              <a:rPr lang="en-US" altLang="zh-CN" dirty="0"/>
              <a:t>tuple</a:t>
            </a:r>
            <a:r>
              <a:rPr lang="zh-CN" altLang="en-US" dirty="0"/>
              <a:t>是一种只读且不可变更的数据结构，不可取代</a:t>
            </a:r>
            <a:r>
              <a:rPr lang="en-US" altLang="zh-CN" dirty="0"/>
              <a:t>tuple</a:t>
            </a:r>
            <a:r>
              <a:rPr lang="zh-CN" altLang="en-US" dirty="0"/>
              <a:t>中的任意一个元素，因为它是只读不可变更的。</a:t>
            </a:r>
            <a:endParaRPr lang="en-US" altLang="zh-CN" dirty="0"/>
          </a:p>
          <a:p>
            <a:pPr lvl="1"/>
            <a:r>
              <a:rPr lang="zh-CN" altLang="en-US" dirty="0"/>
              <a:t>对元组的操作</a:t>
            </a:r>
          </a:p>
          <a:p>
            <a:pPr lvl="1"/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859BCA-BA9F-3DD2-B290-DC05A9442BD8}"/>
              </a:ext>
            </a:extLst>
          </p:cNvPr>
          <p:cNvSpPr txBox="1"/>
          <p:nvPr/>
        </p:nvSpPr>
        <p:spPr>
          <a:xfrm>
            <a:off x="1115616" y="3685339"/>
            <a:ext cx="1139736" cy="11658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f[1]</a:t>
            </a:r>
          </a:p>
          <a:p>
            <a:pPr>
              <a:lnSpc>
                <a:spcPts val="3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f[1:3]</a:t>
            </a:r>
          </a:p>
          <a:p>
            <a:pPr>
              <a:lnSpc>
                <a:spcPts val="3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z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h[1][1]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F4C84A2-166D-F890-7672-6E3E3B7452E0}"/>
              </a:ext>
            </a:extLst>
          </p:cNvPr>
          <p:cNvSpPr txBox="1"/>
          <p:nvPr/>
        </p:nvSpPr>
        <p:spPr>
          <a:xfrm>
            <a:off x="3084384" y="3703328"/>
            <a:ext cx="2021387" cy="11658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获取元素：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3</a:t>
            </a:r>
          </a:p>
          <a:p>
            <a:pPr>
              <a:lnSpc>
                <a:spcPts val="3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切片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.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(3,4)</a:t>
            </a:r>
          </a:p>
          <a:p>
            <a:pPr>
              <a:lnSpc>
                <a:spcPts val="3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内嵌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.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z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61297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539552" y="2636912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43</a:t>
            </a:fld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7286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44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语句格式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B2124E-8551-75A0-D883-616C01528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276871"/>
            <a:ext cx="4824536" cy="30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41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45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语句一般格式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B2124E-8551-75A0-D883-616C01528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276871"/>
            <a:ext cx="4824536" cy="30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09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46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语句格式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and </a:t>
            </a:r>
            <a:r>
              <a:rPr lang="zh-CN" altLang="en-US" dirty="0"/>
              <a:t>或</a:t>
            </a:r>
            <a:r>
              <a:rPr lang="en-US" altLang="zh-CN" dirty="0"/>
              <a:t>or </a:t>
            </a:r>
            <a:r>
              <a:rPr lang="zh-CN" altLang="en-US" dirty="0"/>
              <a:t>连接多个条件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B014D1-523E-1E36-EDD0-C355009C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996952"/>
            <a:ext cx="520726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84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47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循环语句</a:t>
            </a:r>
            <a:endParaRPr lang="en-US" altLang="zh-CN" dirty="0"/>
          </a:p>
          <a:p>
            <a:pPr lvl="1"/>
            <a:r>
              <a:rPr lang="en-US" altLang="zh-CN" dirty="0"/>
              <a:t>for</a:t>
            </a:r>
            <a:r>
              <a:rPr lang="zh-CN" altLang="en-US" dirty="0"/>
              <a:t>循环基本格式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4E1C16C-0F9C-FC3B-BABE-CF57BD7C1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68959"/>
            <a:ext cx="6881192" cy="22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68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48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en-US" altLang="zh-CN" dirty="0"/>
              <a:t>while</a:t>
            </a:r>
            <a:r>
              <a:rPr lang="zh-CN" altLang="en-US" dirty="0"/>
              <a:t>循环语句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011A95-2ACE-56E9-A27D-9AE5A0889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27280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05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49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及</a:t>
            </a:r>
            <a:r>
              <a:rPr lang="en-US" altLang="zh-CN" dirty="0"/>
              <a:t>while</a:t>
            </a:r>
            <a:r>
              <a:rPr lang="zh-CN" altLang="en-US" dirty="0"/>
              <a:t>循环语句示例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C13DF9-D146-3BC0-A0E9-B2B3BE865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626469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36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5</a:t>
            </a:fld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577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概述</a:t>
            </a:r>
            <a:endParaRPr lang="en-US" altLang="zh-CN" dirty="0"/>
          </a:p>
          <a:p>
            <a:pPr lvl="1"/>
            <a:r>
              <a:rPr lang="en-US" altLang="zh-CN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是一门跨平台的脚本语言</a:t>
            </a:r>
            <a:endParaRPr lang="en-US" altLang="zh-CN" sz="2600" dirty="0"/>
          </a:p>
          <a:p>
            <a:pPr lvl="1"/>
            <a:r>
              <a:rPr lang="en-US" altLang="zh-CN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是解释性、面向对象、动态数据类型的高级程序设计语言</a:t>
            </a:r>
            <a:r>
              <a:rPr lang="zh-CN" altLang="en-US" sz="26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600" dirty="0"/>
          </a:p>
          <a:p>
            <a:pPr lvl="1"/>
            <a:r>
              <a:rPr lang="en-US" altLang="zh-CN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发展至今有两个主要版本，分别是</a:t>
            </a:r>
            <a:r>
              <a:rPr lang="en-US" altLang="zh-CN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2</a:t>
            </a:r>
            <a:r>
              <a:rPr lang="zh-CN" altLang="en-US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zh-CN" altLang="en-US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年后官方已停止更新）、</a:t>
            </a:r>
            <a:r>
              <a:rPr lang="en-US" altLang="zh-CN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3</a:t>
            </a:r>
            <a:r>
              <a:rPr lang="zh-CN" altLang="en-US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（推荐版本）</a:t>
            </a:r>
            <a:endParaRPr lang="en-US" altLang="zh-CN" sz="2600" dirty="0"/>
          </a:p>
          <a:p>
            <a:pPr lvl="1"/>
            <a:r>
              <a:rPr lang="zh-CN" altLang="en-US" sz="24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sz="24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3</a:t>
            </a:r>
            <a:r>
              <a:rPr lang="zh-CN" altLang="en-US" sz="24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的主要修改包括</a:t>
            </a:r>
            <a:endParaRPr lang="en-US" altLang="zh-CN" sz="2400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语句更改为内置函数</a:t>
            </a:r>
            <a:endParaRPr lang="en-US" altLang="zh-CN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改进整数分割的方式</a:t>
            </a:r>
            <a:endParaRPr lang="en-US" altLang="zh-CN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提供更多的支持。</a:t>
            </a:r>
          </a:p>
          <a:p>
            <a:pPr lvl="1"/>
            <a:endParaRPr lang="en-US" altLang="zh-CN" dirty="0"/>
          </a:p>
          <a:p>
            <a:pPr lvl="2"/>
            <a:endParaRPr lang="en-US" altLang="zh-CN" sz="2600" dirty="0"/>
          </a:p>
          <a:p>
            <a:pPr lvl="2"/>
            <a:endParaRPr lang="zh-CN" altLang="en-US" sz="26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396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50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循环语句中</a:t>
            </a:r>
            <a:r>
              <a:rPr lang="en-US" altLang="zh-CN" dirty="0"/>
              <a:t>continue</a:t>
            </a:r>
            <a:r>
              <a:rPr lang="zh-CN" altLang="en-US" dirty="0"/>
              <a:t>与</a:t>
            </a:r>
            <a:r>
              <a:rPr lang="en-US" altLang="zh-CN" dirty="0"/>
              <a:t>break</a:t>
            </a:r>
            <a:r>
              <a:rPr lang="zh-CN" altLang="en-US" dirty="0"/>
              <a:t>的区别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5121B6-6D89-B0FE-355A-EA8DC4D2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04864"/>
            <a:ext cx="716922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40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51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推导式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推导式是一种独特的数据处理方式，可以从一个数据序列构建另一个新的数据序列的结构体。</a:t>
            </a:r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支持各种数据结构的推导式：</a:t>
            </a:r>
            <a:endParaRPr lang="en-US" altLang="zh-CN" dirty="0"/>
          </a:p>
          <a:p>
            <a:pPr lvl="2"/>
            <a:r>
              <a:rPr lang="zh-CN" altLang="en-US" dirty="0"/>
              <a:t>列表</a:t>
            </a:r>
            <a:r>
              <a:rPr lang="en-US" altLang="zh-CN" dirty="0"/>
              <a:t>(list)</a:t>
            </a:r>
            <a:r>
              <a:rPr lang="zh-CN" altLang="en-US" dirty="0"/>
              <a:t>推导式</a:t>
            </a:r>
          </a:p>
          <a:p>
            <a:pPr lvl="2"/>
            <a:r>
              <a:rPr lang="zh-CN" altLang="en-US" dirty="0"/>
              <a:t>字典</a:t>
            </a:r>
            <a:r>
              <a:rPr lang="en-US" altLang="zh-CN" dirty="0"/>
              <a:t>(</a:t>
            </a:r>
            <a:r>
              <a:rPr lang="en-US" altLang="zh-CN" dirty="0" err="1"/>
              <a:t>dict</a:t>
            </a:r>
            <a:r>
              <a:rPr lang="en-US" altLang="zh-CN" dirty="0"/>
              <a:t>)</a:t>
            </a:r>
            <a:r>
              <a:rPr lang="zh-CN" altLang="en-US" dirty="0"/>
              <a:t>推导式</a:t>
            </a:r>
          </a:p>
          <a:p>
            <a:pPr lvl="2"/>
            <a:r>
              <a:rPr lang="zh-CN" altLang="en-US" dirty="0"/>
              <a:t>集合</a:t>
            </a:r>
            <a:r>
              <a:rPr lang="en-US" altLang="zh-CN" dirty="0"/>
              <a:t>(set)</a:t>
            </a:r>
            <a:r>
              <a:rPr lang="zh-CN" altLang="en-US" dirty="0"/>
              <a:t>推导式</a:t>
            </a:r>
          </a:p>
          <a:p>
            <a:pPr lvl="2"/>
            <a:r>
              <a:rPr lang="zh-CN" altLang="en-US" dirty="0"/>
              <a:t>元组</a:t>
            </a:r>
            <a:r>
              <a:rPr lang="en-US" altLang="zh-CN" dirty="0"/>
              <a:t>(tuple)</a:t>
            </a:r>
            <a:r>
              <a:rPr lang="zh-CN" altLang="en-US" dirty="0"/>
              <a:t>推导式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0206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52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列表推导式格式</a:t>
            </a:r>
            <a:endParaRPr lang="en-US" altLang="zh-CN" dirty="0"/>
          </a:p>
          <a:p>
            <a:pPr lvl="1"/>
            <a:r>
              <a:rPr lang="en-US" altLang="zh-CN" dirty="0"/>
              <a:t>[</a:t>
            </a:r>
            <a:r>
              <a:rPr lang="zh-CN" altLang="en-US" dirty="0"/>
              <a:t>表达式 </a:t>
            </a:r>
            <a:r>
              <a:rPr lang="en-US" altLang="zh-CN" dirty="0"/>
              <a:t>for </a:t>
            </a:r>
            <a:r>
              <a:rPr lang="zh-CN" altLang="en-US" dirty="0"/>
              <a:t>变量 </a:t>
            </a:r>
            <a:r>
              <a:rPr lang="en-US" altLang="zh-CN" dirty="0"/>
              <a:t>in </a:t>
            </a:r>
            <a:r>
              <a:rPr lang="zh-CN" altLang="en-US" dirty="0"/>
              <a:t>列表</a:t>
            </a:r>
            <a:r>
              <a:rPr lang="en-US" altLang="zh-CN" dirty="0"/>
              <a:t>] </a:t>
            </a:r>
          </a:p>
          <a:p>
            <a:pPr lvl="1"/>
            <a:r>
              <a:rPr lang="en-US" altLang="zh-CN" dirty="0"/>
              <a:t>[</a:t>
            </a:r>
            <a:r>
              <a:rPr lang="en-US" altLang="zh-CN" dirty="0" err="1"/>
              <a:t>out_exp_res</a:t>
            </a:r>
            <a:r>
              <a:rPr lang="en-US" altLang="zh-CN" dirty="0"/>
              <a:t> for </a:t>
            </a:r>
            <a:r>
              <a:rPr lang="en-US" altLang="zh-CN" dirty="0" err="1"/>
              <a:t>out_exp</a:t>
            </a:r>
            <a:r>
              <a:rPr lang="en-US" altLang="zh-CN" dirty="0"/>
              <a:t> in </a:t>
            </a:r>
            <a:r>
              <a:rPr lang="en-US" altLang="zh-CN" dirty="0" err="1"/>
              <a:t>input_list</a:t>
            </a:r>
            <a:r>
              <a:rPr lang="en-US" altLang="zh-CN" dirty="0"/>
              <a:t>]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或者 </a:t>
            </a:r>
          </a:p>
          <a:p>
            <a:pPr lvl="1"/>
            <a:endParaRPr lang="zh-CN" altLang="en-US" dirty="0"/>
          </a:p>
          <a:p>
            <a:pPr lvl="1"/>
            <a:r>
              <a:rPr lang="en-US" altLang="zh-CN" dirty="0"/>
              <a:t>[</a:t>
            </a:r>
            <a:r>
              <a:rPr lang="zh-CN" altLang="en-US" dirty="0"/>
              <a:t>表达式 </a:t>
            </a:r>
            <a:r>
              <a:rPr lang="en-US" altLang="zh-CN" dirty="0"/>
              <a:t>for </a:t>
            </a:r>
            <a:r>
              <a:rPr lang="zh-CN" altLang="en-US" dirty="0"/>
              <a:t>变量 </a:t>
            </a:r>
            <a:r>
              <a:rPr lang="en-US" altLang="zh-CN" dirty="0"/>
              <a:t>in </a:t>
            </a:r>
            <a:r>
              <a:rPr lang="zh-CN" altLang="en-US" dirty="0"/>
              <a:t>列表 </a:t>
            </a:r>
            <a:r>
              <a:rPr lang="en-US" altLang="zh-CN" dirty="0"/>
              <a:t>if </a:t>
            </a:r>
            <a:r>
              <a:rPr lang="zh-CN" altLang="en-US" dirty="0"/>
              <a:t>条件</a:t>
            </a:r>
            <a:r>
              <a:rPr lang="en-US" altLang="zh-CN" dirty="0"/>
              <a:t>]</a:t>
            </a:r>
          </a:p>
          <a:p>
            <a:pPr lvl="1"/>
            <a:r>
              <a:rPr lang="en-US" altLang="zh-CN" dirty="0"/>
              <a:t>[</a:t>
            </a:r>
            <a:r>
              <a:rPr lang="en-US" altLang="zh-CN" dirty="0" err="1"/>
              <a:t>out_exp_res</a:t>
            </a:r>
            <a:r>
              <a:rPr lang="en-US" altLang="zh-CN" dirty="0"/>
              <a:t> for </a:t>
            </a:r>
            <a:r>
              <a:rPr lang="en-US" altLang="zh-CN" dirty="0" err="1"/>
              <a:t>out_exp</a:t>
            </a:r>
            <a:r>
              <a:rPr lang="en-US" altLang="zh-CN" dirty="0"/>
              <a:t> in </a:t>
            </a:r>
            <a:r>
              <a:rPr lang="en-US" altLang="zh-CN" dirty="0" err="1"/>
              <a:t>input_list</a:t>
            </a:r>
            <a:r>
              <a:rPr lang="en-US" altLang="zh-CN" dirty="0"/>
              <a:t> if condition]</a:t>
            </a:r>
          </a:p>
        </p:txBody>
      </p:sp>
    </p:spTree>
    <p:extLst>
      <p:ext uri="{BB962C8B-B14F-4D97-AF65-F5344CB8AC3E}">
        <p14:creationId xmlns:p14="http://schemas.microsoft.com/office/powerpoint/2010/main" val="3895007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53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31924"/>
            <a:ext cx="8229600" cy="4824426"/>
          </a:xfrm>
        </p:spPr>
        <p:txBody>
          <a:bodyPr/>
          <a:lstStyle/>
          <a:p>
            <a:r>
              <a:rPr lang="zh-CN" altLang="en-US" dirty="0"/>
              <a:t>列表推导式实例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字典推导式实例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02639056-F3D7-43A7-B572-2955B41B68F6}"/>
              </a:ext>
            </a:extLst>
          </p:cNvPr>
          <p:cNvSpPr txBox="1"/>
          <p:nvPr/>
        </p:nvSpPr>
        <p:spPr>
          <a:xfrm>
            <a:off x="899592" y="2204864"/>
            <a:ext cx="6493008" cy="148245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names = ['Bob','Tom','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alice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','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Jerry','Wendy','Smith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']</a:t>
            </a:r>
          </a:p>
          <a:p>
            <a:pPr>
              <a:lnSpc>
                <a:spcPts val="16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new_names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= [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name.upper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()for name in names if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len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(name)&gt;3]</a:t>
            </a: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new_names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</a:t>
            </a:r>
          </a:p>
          <a:p>
            <a:pPr>
              <a:lnSpc>
                <a:spcPts val="16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16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运行结果</a:t>
            </a: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#['ALICE', 'JERRY', 'WENDY', 'SMITH']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64A43D7-87A9-0909-3966-EE42CA0615A5}"/>
              </a:ext>
            </a:extLst>
          </p:cNvPr>
          <p:cNvSpPr txBox="1"/>
          <p:nvPr/>
        </p:nvSpPr>
        <p:spPr>
          <a:xfrm>
            <a:off x="874399" y="4574103"/>
            <a:ext cx="6493008" cy="86690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以元组中元素为键，对应的平方为值</a:t>
            </a:r>
          </a:p>
          <a:p>
            <a:pPr>
              <a:lnSpc>
                <a:spcPts val="16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dic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= {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: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**2 for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in (2, 4, 6,-2)}</a:t>
            </a:r>
          </a:p>
          <a:p>
            <a:pPr>
              <a:lnSpc>
                <a:spcPts val="16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16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dic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#{2: 4, 4: 16, 6: 36, -2: 4}</a:t>
            </a:r>
          </a:p>
        </p:txBody>
      </p:sp>
    </p:spTree>
    <p:extLst>
      <p:ext uri="{BB962C8B-B14F-4D97-AF65-F5344CB8AC3E}">
        <p14:creationId xmlns:p14="http://schemas.microsoft.com/office/powerpoint/2010/main" val="1021548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54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元组推导式（生成器表达式）</a:t>
            </a:r>
          </a:p>
          <a:p>
            <a:pPr lvl="1"/>
            <a:r>
              <a:rPr lang="zh-CN" altLang="en-US" dirty="0"/>
              <a:t>元组推导式可以利用 </a:t>
            </a:r>
            <a:r>
              <a:rPr lang="en-US" altLang="zh-CN" dirty="0"/>
              <a:t>range </a:t>
            </a:r>
            <a:r>
              <a:rPr lang="zh-CN" altLang="en-US" dirty="0"/>
              <a:t>区间、元组、列表、字典和集合等数据类型，快速生成一个满足指定需求的元组。</a:t>
            </a:r>
          </a:p>
          <a:p>
            <a:pPr lvl="1"/>
            <a:r>
              <a:rPr lang="zh-CN" altLang="en-US" dirty="0"/>
              <a:t>元组推导式基本格式：</a:t>
            </a:r>
          </a:p>
          <a:p>
            <a:pPr lvl="2"/>
            <a:r>
              <a:rPr lang="en-US" altLang="zh-CN" dirty="0"/>
              <a:t>(expression for item in Sequence )</a:t>
            </a:r>
          </a:p>
          <a:p>
            <a:pPr marL="393700" lvl="1" indent="0">
              <a:buNone/>
            </a:pPr>
            <a:r>
              <a:rPr lang="zh-CN" altLang="en-US" dirty="0"/>
              <a:t>   或</a:t>
            </a:r>
          </a:p>
          <a:p>
            <a:pPr lvl="2"/>
            <a:r>
              <a:rPr lang="en-US" altLang="zh-CN" dirty="0"/>
              <a:t>(expression for item in Sequence if conditional )</a:t>
            </a:r>
          </a:p>
          <a:p>
            <a:pPr lvl="1"/>
            <a:r>
              <a:rPr lang="zh-CN" altLang="en-US" dirty="0"/>
              <a:t>元组推导式和列表推导式的用法完全相同，只是元组推导式是用 </a:t>
            </a:r>
            <a:r>
              <a:rPr lang="en-US" altLang="zh-CN" dirty="0"/>
              <a:t>() </a:t>
            </a:r>
            <a:r>
              <a:rPr lang="zh-CN" altLang="en-US" dirty="0"/>
              <a:t>圆括号将各部分括起来，而列表推导式用的是中括号 </a:t>
            </a:r>
            <a:r>
              <a:rPr lang="en-US" altLang="zh-CN" dirty="0"/>
              <a:t>[]</a:t>
            </a:r>
            <a:r>
              <a:rPr lang="zh-CN" altLang="en-US" dirty="0"/>
              <a:t>，另外元组推导式返回的结果是一个生成器对象。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266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4</a:t>
            </a:r>
            <a:r>
              <a:rPr lang="zh-CN" altLang="en-US" sz="5400" dirty="0"/>
              <a:t>章 </a:t>
            </a:r>
            <a:r>
              <a:rPr lang="en-US" altLang="zh-CN" sz="5400" dirty="0"/>
              <a:t>if</a:t>
            </a:r>
            <a:r>
              <a:rPr lang="zh-CN" altLang="en-US" sz="5400" dirty="0"/>
              <a:t>语句和循环语句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55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元组推导式实例</a:t>
            </a:r>
          </a:p>
          <a:p>
            <a:pPr lvl="1"/>
            <a:r>
              <a:rPr lang="zh-CN" altLang="en-US" dirty="0"/>
              <a:t>例如，我们可以使用下面的代码生成一个包含数字 </a:t>
            </a:r>
            <a:r>
              <a:rPr lang="en-US" altLang="zh-CN" dirty="0"/>
              <a:t>1~9 </a:t>
            </a:r>
            <a:r>
              <a:rPr lang="zh-CN" altLang="en-US" dirty="0"/>
              <a:t>的元组：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9CF63-976F-70C9-C236-8839A367428F}"/>
              </a:ext>
            </a:extLst>
          </p:cNvPr>
          <p:cNvSpPr txBox="1"/>
          <p:nvPr/>
        </p:nvSpPr>
        <p:spPr>
          <a:xfrm>
            <a:off x="1115616" y="2996952"/>
            <a:ext cx="6493008" cy="4565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 = 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for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in range(1,10))</a:t>
            </a:r>
          </a:p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print(type(a))  #&lt;class 'generator'&gt;</a:t>
            </a:r>
          </a:p>
        </p:txBody>
      </p:sp>
    </p:spTree>
    <p:extLst>
      <p:ext uri="{BB962C8B-B14F-4D97-AF65-F5344CB8AC3E}">
        <p14:creationId xmlns:p14="http://schemas.microsoft.com/office/powerpoint/2010/main" val="345036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323528" y="28575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5</a:t>
            </a:r>
            <a:r>
              <a:rPr lang="zh-CN" altLang="en-US" sz="5400" dirty="0"/>
              <a:t>章 字典和集合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56</a:t>
            </a:fld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1492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5</a:t>
            </a:r>
            <a:r>
              <a:rPr lang="zh-CN" altLang="en-US" sz="5400" dirty="0"/>
              <a:t>章 字典和集合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57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字典</a:t>
            </a:r>
            <a:endParaRPr lang="en-US" altLang="zh-CN" dirty="0"/>
          </a:p>
          <a:p>
            <a:pPr lvl="2"/>
            <a:r>
              <a:rPr lang="zh-CN" altLang="en-US" dirty="0"/>
              <a:t>字典是一种映射类型，字典用“</a:t>
            </a:r>
            <a:r>
              <a:rPr lang="en-US" altLang="zh-CN" dirty="0"/>
              <a:t>{}”</a:t>
            </a:r>
            <a:r>
              <a:rPr lang="zh-CN" altLang="en-US" dirty="0"/>
              <a:t>标识，它是一个无序的键</a:t>
            </a:r>
            <a:r>
              <a:rPr lang="en-US" altLang="zh-CN" dirty="0"/>
              <a:t>(key) : </a:t>
            </a:r>
            <a:r>
              <a:rPr lang="zh-CN" altLang="en-US" dirty="0"/>
              <a:t>值</a:t>
            </a:r>
            <a:r>
              <a:rPr lang="en-US" altLang="zh-CN" dirty="0"/>
              <a:t>(value)</a:t>
            </a:r>
            <a:r>
              <a:rPr lang="zh-CN" altLang="en-US" dirty="0"/>
              <a:t>对的集合</a:t>
            </a:r>
            <a:endParaRPr lang="en-US" altLang="zh-CN" dirty="0"/>
          </a:p>
          <a:p>
            <a:pPr lvl="2"/>
            <a:r>
              <a:rPr lang="zh-CN" altLang="en-US" dirty="0"/>
              <a:t>通过键来定位、查找值</a:t>
            </a:r>
            <a:endParaRPr lang="en-US" altLang="zh-CN" dirty="0"/>
          </a:p>
          <a:p>
            <a:pPr lvl="2"/>
            <a:r>
              <a:rPr lang="zh-CN" altLang="en-US" dirty="0"/>
              <a:t>键是唯一的，键可以是数字、元组、字符串扥不可修改的对象，不能是可修改对象，如列表。</a:t>
            </a:r>
            <a:endParaRPr lang="en-US" altLang="zh-CN" dirty="0"/>
          </a:p>
          <a:p>
            <a:pPr lvl="2"/>
            <a:r>
              <a:rPr lang="zh-CN" altLang="en-US" dirty="0"/>
              <a:t>列表是有序的对象集合，字典是无序的对象集合。两者之间的区别在于：字典当中的元素是通过键来存取的，而不是通过索引存取。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3957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5</a:t>
            </a:r>
            <a:r>
              <a:rPr lang="zh-CN" altLang="en-US" sz="5400" dirty="0"/>
              <a:t>章 字典和集合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58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字典</a:t>
            </a:r>
            <a:endParaRPr lang="en-US" altLang="zh-CN" dirty="0"/>
          </a:p>
          <a:p>
            <a:pPr lvl="2"/>
            <a:r>
              <a:rPr lang="zh-CN" altLang="en-US" dirty="0"/>
              <a:t>字典是一种映射类型，字典用“</a:t>
            </a:r>
            <a:r>
              <a:rPr lang="en-US" altLang="zh-CN" dirty="0"/>
              <a:t>{}”</a:t>
            </a:r>
            <a:r>
              <a:rPr lang="zh-CN" altLang="en-US" dirty="0"/>
              <a:t>标识，它是一个无序的键</a:t>
            </a:r>
            <a:r>
              <a:rPr lang="en-US" altLang="zh-CN" dirty="0"/>
              <a:t>(key) : </a:t>
            </a:r>
            <a:r>
              <a:rPr lang="zh-CN" altLang="en-US" dirty="0"/>
              <a:t>值</a:t>
            </a:r>
            <a:r>
              <a:rPr lang="en-US" altLang="zh-CN" dirty="0"/>
              <a:t>(value)</a:t>
            </a:r>
            <a:r>
              <a:rPr lang="zh-CN" altLang="en-US" dirty="0"/>
              <a:t>对的集合</a:t>
            </a:r>
            <a:endParaRPr lang="en-US" altLang="zh-CN" dirty="0"/>
          </a:p>
          <a:p>
            <a:pPr lvl="2"/>
            <a:r>
              <a:rPr lang="zh-CN" altLang="en-US" dirty="0"/>
              <a:t>通过键来定位、查找值</a:t>
            </a:r>
            <a:endParaRPr lang="en-US" altLang="zh-CN" dirty="0"/>
          </a:p>
          <a:p>
            <a:pPr lvl="2"/>
            <a:r>
              <a:rPr lang="zh-CN" altLang="en-US" dirty="0"/>
              <a:t>键是唯一的，键可以是数字、元组、字符串扥不可修改的对象，不能是可修改对象，如列表。</a:t>
            </a:r>
            <a:endParaRPr lang="en-US" altLang="zh-CN" dirty="0"/>
          </a:p>
          <a:p>
            <a:pPr lvl="2"/>
            <a:r>
              <a:rPr lang="zh-CN" altLang="en-US" dirty="0"/>
              <a:t>列表是有序的对象集合，字典是无序的对象集合。两者之间的区别在于：字典当中的元素是通过键来存取的，而不是通过索引存取。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2952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5</a:t>
            </a:r>
            <a:r>
              <a:rPr lang="zh-CN" altLang="en-US" sz="5400" dirty="0"/>
              <a:t>章 字典和集合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59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字典</a:t>
            </a:r>
            <a:endParaRPr lang="en-US" altLang="zh-CN" dirty="0"/>
          </a:p>
          <a:p>
            <a:pPr lvl="2"/>
            <a:r>
              <a:rPr lang="zh-CN" altLang="en-US" dirty="0"/>
              <a:t>简单示例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7E71C-A6B9-3E0B-D4B1-8CE1C19388E1}"/>
              </a:ext>
            </a:extLst>
          </p:cNvPr>
          <p:cNvSpPr txBox="1"/>
          <p:nvPr/>
        </p:nvSpPr>
        <p:spPr>
          <a:xfrm>
            <a:off x="1475657" y="2415547"/>
            <a:ext cx="769441" cy="3258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{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}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80B56F9-8500-A1F5-C601-3691CAF20B57}"/>
              </a:ext>
            </a:extLst>
          </p:cNvPr>
          <p:cNvSpPr txBox="1"/>
          <p:nvPr/>
        </p:nvSpPr>
        <p:spPr>
          <a:xfrm>
            <a:off x="3753985" y="2415547"/>
            <a:ext cx="1689565" cy="3258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生成一个空字典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16C4344-5625-2337-BE26-FEEDC7F04BF0}"/>
              </a:ext>
            </a:extLst>
          </p:cNvPr>
          <p:cNvSpPr txBox="1"/>
          <p:nvPr/>
        </p:nvSpPr>
        <p:spPr>
          <a:xfrm>
            <a:off x="1475656" y="2948947"/>
            <a:ext cx="5616624" cy="375628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69888" algn="l"/>
                <a:tab pos="838179" algn="l"/>
              </a:tabLst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b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{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'x':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3,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'y':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4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}</a:t>
            </a:r>
          </a:p>
          <a:p>
            <a:pPr>
              <a:lnSpc>
                <a:spcPts val="3400"/>
              </a:lnSpc>
              <a:tabLst>
                <a:tab pos="469888" algn="l"/>
                <a:tab pos="838179" algn="l"/>
              </a:tabLst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{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'uid':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105,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'login':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'beazley',</a:t>
            </a:r>
          </a:p>
          <a:p>
            <a:pPr>
              <a:lnSpc>
                <a:spcPts val="3400"/>
              </a:lnSpc>
              <a:tabLst>
                <a:tab pos="469888" algn="l"/>
                <a:tab pos="838179" algn="l"/>
              </a:tabLs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'name'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: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'David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Beazley’</a:t>
            </a:r>
          </a:p>
          <a:p>
            <a:pPr>
              <a:lnSpc>
                <a:spcPts val="3400"/>
              </a:lnSpc>
              <a:tabLst>
                <a:tab pos="469888" algn="l"/>
                <a:tab pos="838179" algn="l"/>
              </a:tabLs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}</a:t>
            </a:r>
          </a:p>
          <a:p>
            <a:pPr>
              <a:lnSpc>
                <a:spcPts val="3400"/>
              </a:lnSpc>
              <a:tabLst>
                <a:tab pos="469888" algn="l"/>
                <a:tab pos="838179" algn="l"/>
              </a:tabLst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3400"/>
              </a:lnSpc>
              <a:tabLst>
                <a:tab pos="469888" algn="l"/>
                <a:tab pos="838179" algn="l"/>
              </a:tabLst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添加键值对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dict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[1]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"This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one"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dict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[2]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"This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is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two"</a:t>
            </a:r>
          </a:p>
          <a:p>
            <a:pPr>
              <a:lnSpc>
                <a:spcPts val="3400"/>
              </a:lnSpc>
              <a:tabLst>
                <a:tab pos="469888" algn="l"/>
                <a:tab pos="838179" algn="l"/>
              </a:tabLst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67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6</a:t>
            </a:fld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577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安装</a:t>
            </a:r>
            <a:endParaRPr lang="en-US" altLang="zh-CN" dirty="0"/>
          </a:p>
          <a:p>
            <a:pPr lvl="1"/>
            <a:r>
              <a:rPr lang="zh-CN" altLang="en-US" sz="2600" dirty="0"/>
              <a:t>推荐使用</a:t>
            </a:r>
            <a:r>
              <a:rPr lang="en-US" altLang="zh-CN" sz="2600" dirty="0" err="1"/>
              <a:t>nanconda</a:t>
            </a:r>
            <a:r>
              <a:rPr lang="zh-CN" altLang="en-US" sz="2600" dirty="0"/>
              <a:t>安装包安装</a:t>
            </a:r>
            <a:endParaRPr lang="en-US" altLang="zh-CN" sz="2600" dirty="0"/>
          </a:p>
          <a:p>
            <a:pPr lvl="1"/>
            <a:r>
              <a:rPr lang="zh-CN" altLang="en-US" sz="2600" dirty="0"/>
              <a:t>下载官网</a:t>
            </a:r>
            <a:endParaRPr lang="en-US" altLang="zh-CN" sz="2600" dirty="0"/>
          </a:p>
          <a:p>
            <a:pPr lvl="1"/>
            <a:r>
              <a:rPr lang="en-US" altLang="zh-CN" sz="2600" dirty="0"/>
              <a:t>https://anaconda.org/</a:t>
            </a:r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开发平台</a:t>
            </a:r>
            <a:endParaRPr lang="en-US" altLang="zh-CN" dirty="0"/>
          </a:p>
          <a:p>
            <a:pPr lvl="2"/>
            <a:r>
              <a:rPr lang="en-US" altLang="zh-CN" sz="2300" dirty="0"/>
              <a:t>IDLE</a:t>
            </a:r>
          </a:p>
          <a:p>
            <a:pPr lvl="2"/>
            <a:r>
              <a:rPr lang="en-US" altLang="zh-CN" sz="2300" dirty="0" err="1"/>
              <a:t>Jupyter</a:t>
            </a:r>
            <a:r>
              <a:rPr lang="en-US" altLang="zh-CN" sz="2300" dirty="0"/>
              <a:t> Notebook</a:t>
            </a:r>
            <a:r>
              <a:rPr lang="zh-CN" altLang="en-US" sz="2300" dirty="0"/>
              <a:t>（推荐）</a:t>
            </a:r>
            <a:endParaRPr lang="en-US" altLang="zh-CN" sz="2300" dirty="0"/>
          </a:p>
          <a:p>
            <a:pPr lvl="2"/>
            <a:r>
              <a:rPr lang="en-US" altLang="zh-CN" sz="2300" dirty="0" err="1"/>
              <a:t>Pycharm</a:t>
            </a:r>
            <a:endParaRPr lang="en-US" altLang="zh-CN" sz="2300" dirty="0"/>
          </a:p>
          <a:p>
            <a:pPr lvl="1"/>
            <a:r>
              <a:rPr lang="zh-CN" altLang="en-US" dirty="0"/>
              <a:t>版本更新或添加新模块</a:t>
            </a:r>
            <a:endParaRPr lang="en-US" altLang="zh-CN" dirty="0"/>
          </a:p>
          <a:p>
            <a:pPr lvl="2"/>
            <a:r>
              <a:rPr lang="zh-CN" altLang="en-US" sz="2300" dirty="0"/>
              <a:t>使用</a:t>
            </a:r>
            <a:r>
              <a:rPr lang="en-US" altLang="zh-CN" sz="2300" dirty="0" err="1"/>
              <a:t>conda</a:t>
            </a:r>
            <a:r>
              <a:rPr lang="zh-CN" altLang="en-US" sz="2300" dirty="0"/>
              <a:t>或</a:t>
            </a:r>
            <a:r>
              <a:rPr lang="en-US" altLang="zh-CN" sz="2300" dirty="0"/>
              <a:t>pip</a:t>
            </a:r>
            <a:r>
              <a:rPr lang="zh-CN" altLang="en-US" sz="2300" dirty="0"/>
              <a:t>命令</a:t>
            </a:r>
            <a:endParaRPr lang="en-US" altLang="zh-CN" sz="2300" dirty="0"/>
          </a:p>
          <a:p>
            <a:pPr lvl="1"/>
            <a:endParaRPr lang="en-US" altLang="zh-CN" sz="2600" dirty="0"/>
          </a:p>
          <a:p>
            <a:pPr lvl="2"/>
            <a:endParaRPr lang="en-US" altLang="zh-CN" sz="2600" dirty="0"/>
          </a:p>
          <a:p>
            <a:pPr lvl="2"/>
            <a:endParaRPr lang="zh-CN" altLang="en-US" sz="26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354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5</a:t>
            </a:r>
            <a:r>
              <a:rPr lang="zh-CN" altLang="en-US" sz="5400" dirty="0"/>
              <a:t>章 字典和集合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60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字典</a:t>
            </a:r>
            <a:endParaRPr lang="en-US" altLang="zh-CN" dirty="0"/>
          </a:p>
          <a:p>
            <a:pPr lvl="2"/>
            <a:r>
              <a:rPr lang="zh-CN" altLang="en-US" dirty="0"/>
              <a:t>简单示例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16C4344-5625-2337-BE26-FEEDC7F04BF0}"/>
              </a:ext>
            </a:extLst>
          </p:cNvPr>
          <p:cNvSpPr txBox="1"/>
          <p:nvPr/>
        </p:nvSpPr>
        <p:spPr>
          <a:xfrm>
            <a:off x="1403648" y="2492896"/>
            <a:ext cx="5616624" cy="21148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tinydict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={'name':'john','code':6734,'dept':'sales’}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tinydict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                     #输出完整的字典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tinydict.keys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())           #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输出所有键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tinydict.values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())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        #输出所有值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5252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5</a:t>
            </a:r>
            <a:r>
              <a:rPr lang="zh-CN" altLang="en-US" sz="5400" dirty="0"/>
              <a:t>章 字典和集合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61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字典</a:t>
            </a:r>
            <a:endParaRPr lang="en-US" altLang="zh-CN" dirty="0"/>
          </a:p>
          <a:p>
            <a:pPr lvl="2"/>
            <a:r>
              <a:rPr lang="zh-CN" altLang="en-US" dirty="0"/>
              <a:t>遍历字典，几个常用函数</a:t>
            </a:r>
            <a:endParaRPr lang="en-US" altLang="zh-CN" dirty="0"/>
          </a:p>
          <a:p>
            <a:pPr lvl="3"/>
            <a:r>
              <a:rPr lang="en-US" altLang="zh-CN" dirty="0"/>
              <a:t>keys()</a:t>
            </a:r>
            <a:r>
              <a:rPr lang="zh-CN" altLang="en-US" dirty="0"/>
              <a:t>：显示字典的所有键</a:t>
            </a:r>
            <a:endParaRPr lang="en-US" altLang="zh-CN" dirty="0"/>
          </a:p>
          <a:p>
            <a:pPr lvl="3"/>
            <a:r>
              <a:rPr lang="en-US" altLang="zh-CN" dirty="0"/>
              <a:t>values()</a:t>
            </a:r>
            <a:r>
              <a:rPr lang="zh-CN" altLang="en-US" dirty="0"/>
              <a:t>：显示字典的所有值</a:t>
            </a:r>
            <a:endParaRPr lang="en-US" altLang="zh-CN" dirty="0"/>
          </a:p>
          <a:p>
            <a:pPr lvl="3"/>
            <a:r>
              <a:rPr lang="en-US" altLang="zh-CN" dirty="0"/>
              <a:t>items()</a:t>
            </a:r>
            <a:r>
              <a:rPr lang="zh-CN" altLang="en-US" dirty="0"/>
              <a:t>：以元组形式返回字典的键值对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16C4344-5625-2337-BE26-FEEDC7F04BF0}"/>
              </a:ext>
            </a:extLst>
          </p:cNvPr>
          <p:cNvSpPr txBox="1"/>
          <p:nvPr/>
        </p:nvSpPr>
        <p:spPr>
          <a:xfrm>
            <a:off x="1403648" y="3573016"/>
            <a:ext cx="5616624" cy="290028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dict01={"cat":1,"dog":1,"car":2,"bike":2}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for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image,label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 in dict01.items():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     print("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图像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:{},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标签：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{}".format(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image,label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))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itchFamily="18" charset="0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运行结果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itchFamily="18" charset="0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图像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:cat,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标签：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1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图像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:dog,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标签：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1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图像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:car,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标签：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2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图像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:bike,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标签：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2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0950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5</a:t>
            </a:r>
            <a:r>
              <a:rPr lang="zh-CN" altLang="en-US" sz="5400" dirty="0"/>
              <a:t>章 字典和集合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62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集合</a:t>
            </a:r>
            <a:endParaRPr lang="en-US" altLang="zh-CN" dirty="0"/>
          </a:p>
          <a:p>
            <a:pPr lvl="2"/>
            <a:r>
              <a:rPr lang="zh-CN" altLang="en-US" dirty="0"/>
              <a:t>集合（</a:t>
            </a:r>
            <a:r>
              <a:rPr lang="en-US" altLang="zh-CN" dirty="0"/>
              <a:t>set</a:t>
            </a:r>
            <a:r>
              <a:rPr lang="zh-CN" altLang="en-US" dirty="0"/>
              <a:t>）是由一个或数个形态各异的大小整体组成的，构成集合的事物或对象称作元素或是成员。</a:t>
            </a:r>
          </a:p>
          <a:p>
            <a:pPr lvl="2"/>
            <a:r>
              <a:rPr lang="zh-CN" altLang="en-US" dirty="0"/>
              <a:t>基本功能是进行成员关系测试和删除重复元素。</a:t>
            </a:r>
          </a:p>
          <a:p>
            <a:pPr lvl="2"/>
            <a:r>
              <a:rPr lang="zh-CN" altLang="en-US" dirty="0"/>
              <a:t>可以使用大括号 </a:t>
            </a:r>
            <a:r>
              <a:rPr lang="en-US" altLang="zh-CN" dirty="0"/>
              <a:t>{ } </a:t>
            </a:r>
            <a:r>
              <a:rPr lang="zh-CN" altLang="en-US" dirty="0"/>
              <a:t>或者 </a:t>
            </a:r>
            <a:r>
              <a:rPr lang="en-US" altLang="zh-CN" dirty="0"/>
              <a:t>set() </a:t>
            </a:r>
            <a:r>
              <a:rPr lang="zh-CN" altLang="en-US" dirty="0"/>
              <a:t>函数创建集合，</a:t>
            </a:r>
            <a:endParaRPr lang="en-US" altLang="zh-CN" dirty="0"/>
          </a:p>
          <a:p>
            <a:pPr lvl="2"/>
            <a:r>
              <a:rPr lang="zh-CN" altLang="en-US" dirty="0"/>
              <a:t>注意：创建一个空集合必须用 </a:t>
            </a:r>
            <a:r>
              <a:rPr lang="en-US" altLang="zh-CN" dirty="0"/>
              <a:t>set() </a:t>
            </a:r>
            <a:r>
              <a:rPr lang="zh-CN" altLang="en-US" dirty="0"/>
              <a:t>而不是</a:t>
            </a:r>
            <a:r>
              <a:rPr lang="en-US" altLang="zh-CN" dirty="0"/>
              <a:t>{ }</a:t>
            </a:r>
            <a:r>
              <a:rPr lang="zh-CN" altLang="en-US" dirty="0"/>
              <a:t>，因为 </a:t>
            </a:r>
            <a:r>
              <a:rPr lang="en-US" altLang="zh-CN" dirty="0"/>
              <a:t>{ } </a:t>
            </a:r>
            <a:r>
              <a:rPr lang="zh-CN" altLang="en-US" dirty="0"/>
              <a:t>是用来创建一个空字典。</a:t>
            </a:r>
          </a:p>
          <a:p>
            <a:pPr lvl="2"/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3811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5</a:t>
            </a:r>
            <a:r>
              <a:rPr lang="zh-CN" altLang="en-US" sz="5400" dirty="0"/>
              <a:t>章 字典和集合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63</a:t>
            </a:fld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500175"/>
            <a:ext cx="8229600" cy="4824426"/>
          </a:xfrm>
        </p:spPr>
        <p:txBody>
          <a:bodyPr/>
          <a:lstStyle/>
          <a:p>
            <a:r>
              <a:rPr lang="zh-CN" altLang="en-US" dirty="0"/>
              <a:t>集合</a:t>
            </a:r>
            <a:endParaRPr lang="en-US" altLang="zh-CN" dirty="0"/>
          </a:p>
          <a:p>
            <a:pPr lvl="2"/>
            <a:endParaRPr lang="zh-CN" altLang="en-US" dirty="0"/>
          </a:p>
          <a:p>
            <a:pPr lvl="2"/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2">
              <a:buNone/>
            </a:pPr>
            <a:endParaRPr lang="en-US" altLang="zh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9CA6F-C565-368B-F1D9-173FCBFCB090}"/>
              </a:ext>
            </a:extLst>
          </p:cNvPr>
          <p:cNvSpPr txBox="1"/>
          <p:nvPr/>
        </p:nvSpPr>
        <p:spPr>
          <a:xfrm>
            <a:off x="827584" y="1988840"/>
            <a:ext cx="6192688" cy="450328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student  = {'Tom',   'Jim',   'Mary',   'Tom',   'Jack',   'Rose'}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# 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成员测试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if  'Rose' in   student 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    print('Rose 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在集合中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')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else: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    print('Rose  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不在集合中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')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利用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set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自动去重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s1 = set('abracadabra')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print(s1)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itchFamily="18" charset="0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</a:rPr>
              <a:t>运行结果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Rose   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在集合中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{'d', 'c', 'b', 'a', 'r'}</a:t>
            </a:r>
          </a:p>
        </p:txBody>
      </p:sp>
    </p:spTree>
    <p:extLst>
      <p:ext uri="{BB962C8B-B14F-4D97-AF65-F5344CB8AC3E}">
        <p14:creationId xmlns:p14="http://schemas.microsoft.com/office/powerpoint/2010/main" val="5197862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5</a:t>
            </a:r>
            <a:r>
              <a:rPr lang="zh-CN" altLang="en-US" sz="5400" dirty="0"/>
              <a:t>章 字典和集合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64</a:t>
            </a:fld>
            <a:endParaRPr lang="zh-CN" altLang="en-US" sz="2400" dirty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40ED9225-3279-930D-C819-4E279C3A9CC9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/>
              <a:t>迭代器和生成器</a:t>
            </a:r>
            <a:endParaRPr lang="en-US" altLang="zh-CN" sz="2600" dirty="0"/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/>
              <a:t>解决大数据存取效率问题</a:t>
            </a:r>
            <a:endParaRPr lang="en-US" altLang="zh-CN" sz="2600" dirty="0"/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zh-CN" sz="2600" dirty="0"/>
              <a:t>序列、元组、字典及集合都是可迭代对象</a:t>
            </a:r>
            <a:r>
              <a:rPr lang="zh-CN" altLang="en-US" sz="2600" dirty="0"/>
              <a:t>，</a:t>
            </a:r>
            <a:r>
              <a:rPr lang="zh-CN" altLang="zh-CN" sz="2600" dirty="0"/>
              <a:t>又称为容器</a:t>
            </a:r>
            <a:r>
              <a:rPr lang="zh-CN" altLang="en-US" sz="2600" dirty="0"/>
              <a:t>。</a:t>
            </a:r>
            <a:endParaRPr lang="en-US" altLang="zh-CN" sz="2600" dirty="0"/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zh-CN" sz="2600" dirty="0"/>
              <a:t>在容器上使用</a:t>
            </a:r>
            <a:r>
              <a:rPr lang="en-US" altLang="zh-CN" sz="2600" dirty="0" err="1"/>
              <a:t>iter</a:t>
            </a:r>
            <a:r>
              <a:rPr lang="en-US" altLang="zh-CN" sz="2600" dirty="0"/>
              <a:t>()</a:t>
            </a:r>
            <a:r>
              <a:rPr lang="zh-CN" altLang="zh-CN" sz="2600" dirty="0"/>
              <a:t>就得到迭代器</a:t>
            </a:r>
            <a:endParaRPr lang="en-US" altLang="zh-CN" sz="2600" dirty="0"/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/>
              <a:t>生成生成器的几种方法</a:t>
            </a:r>
            <a:endParaRPr lang="en-US" altLang="zh-CN" sz="2600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/>
              <a:t>利用生成器表达式（把列表推导式中中</a:t>
            </a:r>
            <a:r>
              <a:rPr lang="en-US" altLang="zh-CN" sz="2600" dirty="0"/>
              <a:t>[]</a:t>
            </a:r>
            <a:r>
              <a:rPr lang="zh-CN" altLang="en-US" sz="2600" dirty="0"/>
              <a:t>改为（），详细内容请参考书中第</a:t>
            </a:r>
            <a:r>
              <a:rPr lang="en-US" altLang="zh-CN" sz="2600" dirty="0"/>
              <a:t>5</a:t>
            </a:r>
            <a:r>
              <a:rPr lang="zh-CN" altLang="en-US" sz="2600" dirty="0"/>
              <a:t>章）</a:t>
            </a:r>
            <a:endParaRPr lang="en-US" altLang="zh-CN" sz="2600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/>
              <a:t>利用生成器函数（把函数中的</a:t>
            </a:r>
            <a:r>
              <a:rPr lang="en-US" altLang="zh-CN" sz="2600" dirty="0"/>
              <a:t>return </a:t>
            </a:r>
            <a:r>
              <a:rPr lang="zh-CN" altLang="en-US" sz="2600" dirty="0"/>
              <a:t>改为</a:t>
            </a:r>
            <a:r>
              <a:rPr lang="en-US" altLang="zh-CN" sz="2600" dirty="0"/>
              <a:t>yield </a:t>
            </a:r>
            <a:r>
              <a:rPr lang="zh-CN" altLang="en-US" sz="2600" dirty="0"/>
              <a:t>，详细内容请看第</a:t>
            </a:r>
            <a:r>
              <a:rPr lang="en-US" altLang="zh-CN" sz="2600" dirty="0"/>
              <a:t>6</a:t>
            </a:r>
            <a:r>
              <a:rPr lang="zh-CN" altLang="en-US" sz="2600" dirty="0"/>
              <a:t>章）</a:t>
            </a:r>
            <a:endParaRPr lang="en-US" altLang="zh-CN" sz="2600" dirty="0"/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/>
          </a:p>
          <a:p>
            <a:pPr lvl="3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815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5</a:t>
            </a:r>
            <a:r>
              <a:rPr lang="zh-CN" altLang="en-US" sz="5400" dirty="0"/>
              <a:t>章 字典和集合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65</a:t>
            </a:fld>
            <a:endParaRPr lang="zh-CN" altLang="en-US" sz="2400" dirty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89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869009"/>
              </p:ext>
            </p:extLst>
          </p:nvPr>
        </p:nvGraphicFramePr>
        <p:xfrm>
          <a:off x="683568" y="2291692"/>
          <a:ext cx="7560840" cy="3801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46698" imgH="1735682" progId="Visio.Drawing.11">
                  <p:embed/>
                </p:oleObj>
              </mc:Choice>
              <mc:Fallback>
                <p:oleObj name="Visio" r:id="rId3" imgW="6946698" imgH="1735682" progId="Visio.Drawing.11">
                  <p:embed/>
                  <p:pic>
                    <p:nvPicPr>
                      <p:cNvPr id="3891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291692"/>
                        <a:ext cx="7560840" cy="38016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0CC2DE-519C-E8C6-72B9-9B17F2315F44}"/>
              </a:ext>
            </a:extLst>
          </p:cNvPr>
          <p:cNvSpPr txBox="1"/>
          <p:nvPr/>
        </p:nvSpPr>
        <p:spPr>
          <a:xfrm>
            <a:off x="539552" y="1484784"/>
            <a:ext cx="7704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可迭代对象（容器）、迭代器、生成器之间的关系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41099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、</a:t>
            </a:r>
            <a:r>
              <a:rPr lang="en-US" altLang="zh-CN" sz="5400" dirty="0"/>
              <a:t>5</a:t>
            </a:r>
            <a:r>
              <a:rPr lang="zh-CN" altLang="en-US" sz="5400" dirty="0"/>
              <a:t>章  数据结构小结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66</a:t>
            </a:fld>
            <a:endParaRPr lang="zh-CN" altLang="en-US" sz="2400" dirty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24EAEA-14BD-3730-CFF1-6C3B7176932B}"/>
              </a:ext>
            </a:extLst>
          </p:cNvPr>
          <p:cNvSpPr txBox="1"/>
          <p:nvPr/>
        </p:nvSpPr>
        <p:spPr>
          <a:xfrm>
            <a:off x="539552" y="1484784"/>
            <a:ext cx="4579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列表、元组、字典和集合的异同</a:t>
            </a:r>
            <a:endParaRPr lang="zh-CN" altLang="en-US" sz="24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F166300-F6F2-2479-A3AD-96CB55FFC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718818"/>
              </p:ext>
            </p:extLst>
          </p:nvPr>
        </p:nvGraphicFramePr>
        <p:xfrm>
          <a:off x="611560" y="2348880"/>
          <a:ext cx="6840759" cy="2736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4291">
                  <a:extLst>
                    <a:ext uri="{9D8B030D-6E8A-4147-A177-3AD203B41FA5}">
                      <a16:colId xmlns:a16="http://schemas.microsoft.com/office/drawing/2014/main" val="3291179959"/>
                    </a:ext>
                  </a:extLst>
                </a:gridCol>
                <a:gridCol w="934291">
                  <a:extLst>
                    <a:ext uri="{9D8B030D-6E8A-4147-A177-3AD203B41FA5}">
                      <a16:colId xmlns:a16="http://schemas.microsoft.com/office/drawing/2014/main" val="642738275"/>
                    </a:ext>
                  </a:extLst>
                </a:gridCol>
                <a:gridCol w="934291">
                  <a:extLst>
                    <a:ext uri="{9D8B030D-6E8A-4147-A177-3AD203B41FA5}">
                      <a16:colId xmlns:a16="http://schemas.microsoft.com/office/drawing/2014/main" val="3399784293"/>
                    </a:ext>
                  </a:extLst>
                </a:gridCol>
                <a:gridCol w="1209711">
                  <a:extLst>
                    <a:ext uri="{9D8B030D-6E8A-4147-A177-3AD203B41FA5}">
                      <a16:colId xmlns:a16="http://schemas.microsoft.com/office/drawing/2014/main" val="3046419993"/>
                    </a:ext>
                  </a:extLst>
                </a:gridCol>
                <a:gridCol w="1728437">
                  <a:extLst>
                    <a:ext uri="{9D8B030D-6E8A-4147-A177-3AD203B41FA5}">
                      <a16:colId xmlns:a16="http://schemas.microsoft.com/office/drawing/2014/main" val="1922469543"/>
                    </a:ext>
                  </a:extLst>
                </a:gridCol>
                <a:gridCol w="1099738">
                  <a:extLst>
                    <a:ext uri="{9D8B030D-6E8A-4147-A177-3AD203B41FA5}">
                      <a16:colId xmlns:a16="http://schemas.microsoft.com/office/drawing/2014/main" val="2004628532"/>
                    </a:ext>
                  </a:extLst>
                </a:gridCol>
              </a:tblGrid>
              <a:tr h="482877"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 dirty="0">
                          <a:effectLst/>
                        </a:rPr>
                        <a:t>序列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可修改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 dirty="0">
                          <a:effectLst/>
                        </a:rPr>
                        <a:t>不可修改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示例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查看函数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206876"/>
                  </a:ext>
                </a:extLst>
              </a:tr>
              <a:tr h="804796"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元组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 dirty="0">
                          <a:effectLst/>
                        </a:rPr>
                        <a:t>★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★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0">
                          <a:effectLst/>
                        </a:rPr>
                        <a:t>(1,2)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0">
                          <a:effectLst/>
                        </a:rPr>
                        <a:t>dir(tuple)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1050560"/>
                  </a:ext>
                </a:extLst>
              </a:tr>
              <a:tr h="482877"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列表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★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★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0">
                          <a:effectLst/>
                        </a:rPr>
                        <a:t>[1,2]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0">
                          <a:effectLst/>
                        </a:rPr>
                        <a:t>dir(list)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0730751"/>
                  </a:ext>
                </a:extLst>
              </a:tr>
              <a:tr h="482877"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字典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★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0">
                          <a:effectLst/>
                        </a:rPr>
                        <a:t>{1:'a',2:'b'}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0">
                          <a:effectLst/>
                        </a:rPr>
                        <a:t>dir(dict)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5794761"/>
                  </a:ext>
                </a:extLst>
              </a:tr>
              <a:tr h="482877"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集合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0">
                          <a:effectLst/>
                        </a:rPr>
                        <a:t>★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0">
                          <a:effectLst/>
                        </a:rPr>
                        <a:t>{2,3,4}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0" dirty="0" err="1">
                          <a:effectLst/>
                        </a:rPr>
                        <a:t>dir</a:t>
                      </a:r>
                      <a:r>
                        <a:rPr lang="en-US" sz="1400" kern="0" dirty="0">
                          <a:effectLst/>
                        </a:rPr>
                        <a:t>(set)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10136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306896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67</a:t>
            </a:fld>
            <a:endParaRPr lang="zh-CN" altLang="en-US" sz="24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68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</a:t>
            </a:r>
            <a:r>
              <a:rPr lang="zh-CN" altLang="en-US" sz="2600" dirty="0">
                <a:latin typeface="+mn-lt"/>
                <a:ea typeface="+mn-ea"/>
              </a:rPr>
              <a:t>类型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内置函数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内置函数就是可直接用的函数，比如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print.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等</a:t>
            </a:r>
            <a:r>
              <a:rPr lang="zh-CN" altLang="en-US" sz="2600" dirty="0">
                <a:latin typeface="+mn-lt"/>
                <a:ea typeface="+mn-ea"/>
              </a:rPr>
              <a:t>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自定义函数</a:t>
            </a:r>
            <a:endParaRPr lang="en-US" altLang="zh-CN" sz="2600" dirty="0">
              <a:latin typeface="+mn-lt"/>
              <a:ea typeface="+mn-ea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用户自定义的函数，用</a:t>
            </a:r>
            <a:r>
              <a:rPr lang="en-US" altLang="zh-CN" sz="2600" dirty="0">
                <a:latin typeface="+mn-lt"/>
                <a:ea typeface="+mn-ea"/>
              </a:rPr>
              <a:t>def</a:t>
            </a:r>
            <a:r>
              <a:rPr lang="zh-CN" altLang="en-US" sz="2600" dirty="0">
                <a:latin typeface="+mn-lt"/>
                <a:ea typeface="+mn-ea"/>
              </a:rPr>
              <a:t>关键字定义函数。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匿名函数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又称为</a:t>
            </a:r>
            <a:r>
              <a:rPr lang="en-US" altLang="zh-CN" sz="2600" dirty="0" err="1">
                <a:latin typeface="+mn-lt"/>
                <a:ea typeface="+mn-ea"/>
              </a:rPr>
              <a:t>Lamda</a:t>
            </a:r>
            <a:r>
              <a:rPr lang="zh-CN" altLang="en-US" sz="2600" dirty="0">
                <a:latin typeface="+mn-lt"/>
                <a:ea typeface="+mn-ea"/>
              </a:rPr>
              <a:t>函数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658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69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77152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常用内置函数</a:t>
            </a:r>
            <a:endParaRPr lang="en-US" altLang="zh-CN" sz="2600" dirty="0">
              <a:latin typeface="+mn-lt"/>
              <a:ea typeface="+mn-ea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178B14-B390-B70C-416B-BD3B1ABA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060847"/>
            <a:ext cx="7313240" cy="42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25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7</a:t>
            </a:fld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577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配置</a:t>
            </a:r>
            <a:endParaRPr lang="en-US" altLang="zh-CN" dirty="0"/>
          </a:p>
          <a:p>
            <a:pPr lvl="1"/>
            <a:r>
              <a:rPr lang="en-US" altLang="zh-CN" sz="2600" dirty="0"/>
              <a:t>Linux</a:t>
            </a:r>
            <a:r>
              <a:rPr lang="zh-CN" altLang="en-US" sz="2600" dirty="0"/>
              <a:t>环境下的配置（详细内容请参考书本）</a:t>
            </a:r>
            <a:endParaRPr lang="en-US" altLang="zh-CN" sz="2600" dirty="0"/>
          </a:p>
          <a:p>
            <a:pPr lvl="3"/>
            <a:r>
              <a:rPr lang="zh-CN" altLang="en-US" sz="2200" dirty="0"/>
              <a:t>生成配置文件</a:t>
            </a:r>
            <a:endParaRPr lang="en-US" altLang="zh-CN" sz="2200" dirty="0"/>
          </a:p>
          <a:p>
            <a:pPr lvl="3"/>
            <a:r>
              <a:rPr lang="zh-CN" altLang="en-US" sz="2200" dirty="0"/>
              <a:t>生成用户密码</a:t>
            </a:r>
            <a:endParaRPr lang="en-US" altLang="zh-CN" sz="2200" dirty="0"/>
          </a:p>
          <a:p>
            <a:pPr lvl="3"/>
            <a:r>
              <a:rPr lang="zh-CN" altLang="en-US" dirty="0"/>
              <a:t>启动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服务</a:t>
            </a:r>
            <a:endParaRPr lang="en-US" altLang="zh-CN" dirty="0"/>
          </a:p>
          <a:p>
            <a:pPr lvl="3"/>
            <a:r>
              <a:rPr lang="zh-CN" altLang="en-US" sz="2200" dirty="0"/>
              <a:t>通过浏览器运行：</a:t>
            </a:r>
            <a:r>
              <a:rPr lang="zh-CN" altLang="en-US" sz="2100" dirty="0"/>
              <a:t>在</a:t>
            </a:r>
            <a:r>
              <a:rPr lang="en-US" altLang="zh-CN" sz="2100" dirty="0"/>
              <a:t>web</a:t>
            </a:r>
            <a:r>
              <a:rPr lang="zh-CN" altLang="en-US" sz="2100" dirty="0"/>
              <a:t>中输入：服务器</a:t>
            </a:r>
            <a:r>
              <a:rPr lang="en-US" altLang="zh-CN" sz="2100" dirty="0"/>
              <a:t>IP:8888</a:t>
            </a:r>
          </a:p>
          <a:p>
            <a:pPr lvl="3"/>
            <a:r>
              <a:rPr lang="zh-CN" altLang="en-US" sz="2200" dirty="0"/>
              <a:t>可看到如下界面：</a:t>
            </a:r>
            <a:endParaRPr lang="en-US" altLang="zh-CN" sz="2200" dirty="0"/>
          </a:p>
          <a:p>
            <a:pPr lvl="3"/>
            <a:endParaRPr lang="en-US" altLang="zh-CN" sz="2200" dirty="0"/>
          </a:p>
          <a:p>
            <a:pPr lvl="1"/>
            <a:endParaRPr lang="en-US" altLang="zh-CN" sz="2600" dirty="0"/>
          </a:p>
          <a:p>
            <a:pPr lvl="2"/>
            <a:endParaRPr lang="en-US" altLang="zh-CN" sz="2600" dirty="0"/>
          </a:p>
          <a:p>
            <a:pPr lvl="2"/>
            <a:endParaRPr lang="zh-CN" altLang="en-US" sz="26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0D3197-3761-4934-30E0-D9E141F3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14" y="4552812"/>
            <a:ext cx="6872510" cy="18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94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70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常用内置函数示例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04FEB-BF21-92F7-648E-ACCDEC9752AA}"/>
              </a:ext>
            </a:extLst>
          </p:cNvPr>
          <p:cNvSpPr txBox="1"/>
          <p:nvPr/>
        </p:nvSpPr>
        <p:spPr>
          <a:xfrm>
            <a:off x="827584" y="2348880"/>
            <a:ext cx="6192688" cy="322088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print(abs(-2))         # 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绝对值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:2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</a:t>
            </a:r>
            <a:r>
              <a:rPr lang="en-US" altLang="zh-CN" sz="16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divmod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(20,3))    # 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求商和余数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:(6,2)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print(round(4.50))     # 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五舍六入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:4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print(round(4.51))     #5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print(pow(3,2))        # 3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次幂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print(sum([1,2,3,4,5,6,7,8,9,10]))  # 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求和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:55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print(min(5,3,9,12,7,2))            #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求最小值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:2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print(max(7,3,15,9,4,13))           #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求最大值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:15</a:t>
            </a:r>
          </a:p>
        </p:txBody>
      </p:sp>
    </p:spTree>
    <p:extLst>
      <p:ext uri="{BB962C8B-B14F-4D97-AF65-F5344CB8AC3E}">
        <p14:creationId xmlns:p14="http://schemas.microsoft.com/office/powerpoint/2010/main" val="11469488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71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自定义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函数代码块以 </a:t>
            </a:r>
            <a:r>
              <a:rPr lang="en-US" altLang="zh-CN" sz="2600" dirty="0">
                <a:latin typeface="+mn-lt"/>
                <a:ea typeface="+mn-ea"/>
              </a:rPr>
              <a:t>def </a:t>
            </a:r>
            <a:r>
              <a:rPr lang="zh-CN" altLang="en-US" sz="2600" dirty="0">
                <a:latin typeface="+mn-lt"/>
                <a:ea typeface="+mn-ea"/>
              </a:rPr>
              <a:t>关键词开头，后接函数标识符名称和圆括号</a:t>
            </a:r>
            <a:r>
              <a:rPr lang="en-US" altLang="zh-CN" sz="2600" dirty="0">
                <a:latin typeface="+mn-lt"/>
                <a:ea typeface="+mn-ea"/>
              </a:rPr>
              <a:t>()</a:t>
            </a:r>
            <a:r>
              <a:rPr lang="zh-CN" altLang="en-US" sz="2600" dirty="0">
                <a:latin typeface="+mn-lt"/>
                <a:ea typeface="+mn-ea"/>
              </a:rPr>
              <a:t>。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任何传入参数和自变量必须放在圆括号中间。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函数的第一行语句可以选择性地使用文档字符串</a:t>
            </a:r>
            <a:r>
              <a:rPr lang="en-US" altLang="zh-CN" sz="2600" dirty="0">
                <a:latin typeface="+mn-lt"/>
                <a:ea typeface="+mn-ea"/>
              </a:rPr>
              <a:t>—</a:t>
            </a:r>
            <a:r>
              <a:rPr lang="zh-CN" altLang="en-US" sz="2600" dirty="0">
                <a:latin typeface="+mn-lt"/>
                <a:ea typeface="+mn-ea"/>
              </a:rPr>
              <a:t>用于存放函数帮助信息。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函数内容以冒号起始，并且缩进。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return [</a:t>
            </a:r>
            <a:r>
              <a:rPr lang="zh-CN" altLang="en-US" sz="2600" dirty="0">
                <a:latin typeface="+mn-lt"/>
                <a:ea typeface="+mn-ea"/>
              </a:rPr>
              <a:t>表达式</a:t>
            </a:r>
            <a:r>
              <a:rPr lang="en-US" altLang="zh-CN" sz="2600" dirty="0">
                <a:latin typeface="+mn-lt"/>
                <a:ea typeface="+mn-ea"/>
              </a:rPr>
              <a:t>] </a:t>
            </a:r>
            <a:r>
              <a:rPr lang="zh-CN" altLang="en-US" sz="2600" dirty="0">
                <a:latin typeface="+mn-lt"/>
                <a:ea typeface="+mn-ea"/>
              </a:rPr>
              <a:t>结束函数，选择性地返回一个值给调用方。不带表达式的</a:t>
            </a:r>
            <a:r>
              <a:rPr lang="en-US" altLang="zh-CN" sz="2600" dirty="0">
                <a:latin typeface="+mn-lt"/>
                <a:ea typeface="+mn-ea"/>
              </a:rPr>
              <a:t>return</a:t>
            </a:r>
            <a:r>
              <a:rPr lang="zh-CN" altLang="en-US" sz="2600" dirty="0">
                <a:latin typeface="+mn-lt"/>
                <a:ea typeface="+mn-ea"/>
              </a:rPr>
              <a:t>相当于返回</a:t>
            </a:r>
            <a:r>
              <a:rPr lang="en-US" altLang="zh-CN" sz="2600" dirty="0">
                <a:latin typeface="+mn-lt"/>
                <a:ea typeface="+mn-ea"/>
              </a:rPr>
              <a:t>None</a:t>
            </a:r>
            <a:r>
              <a:rPr lang="zh-CN" altLang="en-US" sz="2600" dirty="0">
                <a:latin typeface="+mn-lt"/>
                <a:ea typeface="+mn-ea"/>
              </a:rPr>
              <a:t>。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7989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72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自定义函数</a:t>
            </a:r>
            <a:r>
              <a:rPr lang="zh-CN" altLang="en-US" sz="2600" dirty="0">
                <a:latin typeface="+mn-lt"/>
                <a:ea typeface="+mn-ea"/>
              </a:rPr>
              <a:t>格式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9A1283-BF44-8BCB-9E9D-F271F32EC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53458"/>
            <a:ext cx="7632848" cy="40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58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73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自定义函数</a:t>
            </a:r>
            <a:r>
              <a:rPr lang="zh-CN" altLang="en-US" sz="2600" dirty="0">
                <a:latin typeface="+mn-lt"/>
                <a:ea typeface="+mn-ea"/>
              </a:rPr>
              <a:t>说明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100" dirty="0">
                <a:latin typeface="+mn-lt"/>
                <a:ea typeface="+mn-ea"/>
              </a:rPr>
              <a:t>必选项：关键字</a:t>
            </a:r>
            <a:r>
              <a:rPr lang="en-US" altLang="zh-CN" sz="2100" dirty="0">
                <a:latin typeface="+mn-lt"/>
                <a:ea typeface="+mn-ea"/>
              </a:rPr>
              <a:t>def</a:t>
            </a:r>
            <a:r>
              <a:rPr lang="zh-CN" altLang="en-US" sz="2100" dirty="0">
                <a:latin typeface="+mn-lt"/>
                <a:ea typeface="+mn-ea"/>
              </a:rPr>
              <a:t>，函数名，括号</a:t>
            </a:r>
            <a:r>
              <a:rPr lang="en-US" altLang="zh-CN" sz="2100" dirty="0">
                <a:latin typeface="+mn-lt"/>
                <a:ea typeface="+mn-ea"/>
              </a:rPr>
              <a:t>(),</a:t>
            </a:r>
            <a:r>
              <a:rPr lang="zh-CN" altLang="en-US" sz="2100" dirty="0">
                <a:latin typeface="+mn-lt"/>
                <a:ea typeface="+mn-ea"/>
              </a:rPr>
              <a:t>冒号</a:t>
            </a:r>
            <a:r>
              <a:rPr lang="en-US" altLang="zh-CN" sz="2100" dirty="0">
                <a:latin typeface="+mn-lt"/>
                <a:ea typeface="+mn-ea"/>
              </a:rPr>
              <a:t>: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可选项：参数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相同逻辑块需要一致的缩进格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（如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语句统一缩进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格，否则会报错）</a:t>
            </a:r>
            <a:endParaRPr lang="en-US" altLang="zh-CN" sz="21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返回值一般用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返回，也可无返回值（即为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None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值）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784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74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函数的调用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/>
              <a:t>函数调用格式：</a:t>
            </a:r>
            <a:endParaRPr lang="en-US" altLang="zh-CN" dirty="0"/>
          </a:p>
          <a:p>
            <a:pPr lvl="3"/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[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返回值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] =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函数名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([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形参值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])</a:t>
            </a:r>
            <a:endParaRPr lang="en-US" altLang="zh-CN" dirty="0"/>
          </a:p>
          <a:p>
            <a:pPr lvl="2"/>
            <a:r>
              <a:rPr lang="zh-CN" altLang="en-US" dirty="0"/>
              <a:t>实例</a:t>
            </a:r>
            <a:endParaRPr lang="en-US" altLang="zh-CN" dirty="0"/>
          </a:p>
          <a:p>
            <a:pPr lvl="3"/>
            <a:r>
              <a:rPr lang="en-US" altLang="zh-CN" dirty="0"/>
              <a:t>a=</a:t>
            </a:r>
            <a:r>
              <a:rPr lang="en-US" dirty="0" err="1"/>
              <a:t>my_abs</a:t>
            </a:r>
            <a:r>
              <a:rPr lang="en-US" dirty="0"/>
              <a:t>(1)</a:t>
            </a:r>
          </a:p>
          <a:p>
            <a:pPr lvl="2"/>
            <a:r>
              <a:rPr lang="zh-CN" altLang="en-US" dirty="0"/>
              <a:t>必选项</a:t>
            </a:r>
            <a:endParaRPr lang="en-US" altLang="zh-CN" dirty="0"/>
          </a:p>
          <a:p>
            <a:pPr lvl="3"/>
            <a:r>
              <a:rPr lang="zh-CN" altLang="en-US" dirty="0"/>
              <a:t>函数名，括号</a:t>
            </a:r>
            <a:r>
              <a:rPr lang="en-US" altLang="zh-CN" dirty="0"/>
              <a:t>()</a:t>
            </a:r>
          </a:p>
          <a:p>
            <a:pPr lvl="2"/>
            <a:r>
              <a:rPr lang="zh-CN" altLang="en-US" dirty="0"/>
              <a:t>可选项</a:t>
            </a:r>
            <a:endParaRPr lang="en-US" altLang="zh-CN" dirty="0"/>
          </a:p>
          <a:p>
            <a:pPr lvl="3"/>
            <a:r>
              <a:rPr lang="zh-CN" altLang="en-US" dirty="0"/>
              <a:t>参数（根据实际情况而定）</a:t>
            </a:r>
            <a:endParaRPr lang="en-US" altLang="zh-CN" dirty="0"/>
          </a:p>
          <a:p>
            <a:pPr lvl="2"/>
            <a:r>
              <a:rPr lang="zh-CN" altLang="en-US" dirty="0"/>
              <a:t>返回值可以为一个或多个（此时返回结果在一个元组），也可没有。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75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给函数添加说明文档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/>
              <a:t>我们可以通过</a:t>
            </a:r>
            <a:r>
              <a:rPr lang="en-US" altLang="zh-CN" dirty="0"/>
              <a:t>help(python</a:t>
            </a:r>
            <a:r>
              <a:rPr lang="zh-CN" altLang="en-US" dirty="0"/>
              <a:t>函数</a:t>
            </a:r>
            <a:r>
              <a:rPr lang="en-US" altLang="zh-CN" dirty="0"/>
              <a:t>)</a:t>
            </a:r>
            <a:r>
              <a:rPr lang="zh-CN" altLang="en-US" dirty="0"/>
              <a:t>或</a:t>
            </a:r>
            <a:r>
              <a:rPr lang="en-US" altLang="zh-CN" dirty="0"/>
              <a:t>python</a:t>
            </a:r>
            <a:r>
              <a:rPr lang="zh-CN" altLang="en-US" dirty="0"/>
              <a:t>函数</a:t>
            </a:r>
            <a:r>
              <a:rPr lang="en-US" altLang="zh-CN" dirty="0"/>
              <a:t>.__doc__</a:t>
            </a:r>
            <a:r>
              <a:rPr lang="zh-CN" altLang="en-US" dirty="0"/>
              <a:t>等方式来查看</a:t>
            </a:r>
            <a:r>
              <a:rPr lang="en-US" altLang="zh-CN" dirty="0"/>
              <a:t>python</a:t>
            </a:r>
            <a:r>
              <a:rPr lang="zh-CN" altLang="en-US" dirty="0"/>
              <a:t>函数的使用说明文档</a:t>
            </a:r>
            <a:endParaRPr lang="en-US" altLang="zh-CN" dirty="0"/>
          </a:p>
          <a:p>
            <a:pPr lvl="2"/>
            <a:r>
              <a:rPr lang="zh-CN" altLang="en-US" dirty="0"/>
              <a:t>如何给自定义的函数提供类似的说明文档呢？</a:t>
            </a:r>
            <a:endParaRPr lang="en-US" altLang="zh-CN" dirty="0"/>
          </a:p>
          <a:p>
            <a:pPr lvl="3"/>
            <a:r>
              <a:rPr lang="zh-CN" altLang="en-US" dirty="0"/>
              <a:t>在定义函数内部，所有代码的最前面，把说明文档放在一对三引号中即可。</a:t>
            </a:r>
            <a:endParaRPr lang="en-US" dirty="0"/>
          </a:p>
          <a:p>
            <a:pPr lvl="2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3EA7D2-1881-1E24-312D-EEFBA23E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619268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13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76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函数参数的</a:t>
            </a:r>
            <a:r>
              <a:rPr lang="zh-CN" altLang="en-US" sz="2600" dirty="0">
                <a:latin typeface="+mn-lt"/>
                <a:ea typeface="+mn-ea"/>
              </a:rPr>
              <a:t>类型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0710A-6919-6F49-FBE7-B2C50E64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不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可变类型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2"/>
            <a:r>
              <a:rPr lang="zh-CN" altLang="en-US" dirty="0"/>
              <a:t>如整数、字符串、元组。如 </a:t>
            </a:r>
            <a:r>
              <a:rPr lang="en-US" altLang="zh-CN" dirty="0"/>
              <a:t>fun(a)</a:t>
            </a:r>
            <a:r>
              <a:rPr lang="zh-CN" altLang="en-US" dirty="0"/>
              <a:t>，传递的只是 </a:t>
            </a:r>
            <a:r>
              <a:rPr lang="en-US" altLang="zh-CN" dirty="0"/>
              <a:t>a </a:t>
            </a:r>
            <a:r>
              <a:rPr lang="zh-CN" altLang="en-US" dirty="0"/>
              <a:t>的值，没有影响 </a:t>
            </a:r>
            <a:r>
              <a:rPr lang="en-US" altLang="zh-CN" dirty="0"/>
              <a:t>a </a:t>
            </a:r>
            <a:r>
              <a:rPr lang="zh-CN" altLang="en-US" dirty="0"/>
              <a:t>对象本身。</a:t>
            </a:r>
            <a:endParaRPr lang="en-US" altLang="zh-CN" dirty="0"/>
          </a:p>
          <a:p>
            <a:pPr lvl="2"/>
            <a:r>
              <a:rPr lang="zh-CN" altLang="en-US" dirty="0"/>
              <a:t>如果在 </a:t>
            </a:r>
            <a:r>
              <a:rPr lang="en-US" altLang="zh-CN" dirty="0"/>
              <a:t>fun(a) </a:t>
            </a:r>
            <a:r>
              <a:rPr lang="zh-CN" altLang="en-US" dirty="0"/>
              <a:t>内部修改 </a:t>
            </a:r>
            <a:r>
              <a:rPr lang="en-US" altLang="zh-CN" dirty="0"/>
              <a:t>a </a:t>
            </a:r>
            <a:r>
              <a:rPr lang="zh-CN" altLang="en-US" dirty="0"/>
              <a:t>的值，则是新生成一个 </a:t>
            </a:r>
            <a:r>
              <a:rPr lang="en-US" altLang="zh-CN" dirty="0"/>
              <a:t>a </a:t>
            </a:r>
            <a:r>
              <a:rPr lang="zh-CN" altLang="en-US" dirty="0"/>
              <a:t>的对象（与原参数</a:t>
            </a:r>
            <a:r>
              <a:rPr lang="en-US" altLang="zh-CN" dirty="0"/>
              <a:t>a</a:t>
            </a:r>
            <a:r>
              <a:rPr lang="zh-CN" altLang="en-US" dirty="0"/>
              <a:t>的内存</a:t>
            </a:r>
            <a:r>
              <a:rPr lang="en-US" altLang="zh-CN" dirty="0"/>
              <a:t>id</a:t>
            </a:r>
            <a:r>
              <a:rPr lang="zh-CN" altLang="en-US" dirty="0"/>
              <a:t>不同）。</a:t>
            </a:r>
            <a:endParaRPr lang="en-US" altLang="zh-CN" dirty="0"/>
          </a:p>
          <a:p>
            <a:pPr lvl="1"/>
            <a:r>
              <a:rPr lang="zh-CN" altLang="en-US" dirty="0"/>
              <a:t>可变类型</a:t>
            </a:r>
            <a:endParaRPr lang="en-US" altLang="zh-CN" dirty="0"/>
          </a:p>
          <a:p>
            <a:pPr lvl="2"/>
            <a:r>
              <a:rPr lang="zh-CN" altLang="en-US" dirty="0"/>
              <a:t>如列表，字典等。如</a:t>
            </a:r>
            <a:r>
              <a:rPr lang="en-US" altLang="zh-CN" dirty="0"/>
              <a:t>fun(b)</a:t>
            </a:r>
            <a:r>
              <a:rPr lang="zh-CN" altLang="en-US" dirty="0"/>
              <a:t>，则是将</a:t>
            </a:r>
            <a:r>
              <a:rPr lang="en-US" altLang="zh-CN" dirty="0"/>
              <a:t>b</a:t>
            </a:r>
            <a:r>
              <a:rPr lang="zh-CN" altLang="en-US" dirty="0"/>
              <a:t>真正的传过去，修改后</a:t>
            </a:r>
            <a:r>
              <a:rPr lang="en-US" altLang="zh-CN" dirty="0"/>
              <a:t>fun</a:t>
            </a:r>
            <a:r>
              <a:rPr lang="zh-CN" altLang="en-US" dirty="0"/>
              <a:t>外部的</a:t>
            </a:r>
            <a:r>
              <a:rPr lang="en-US" altLang="zh-CN" dirty="0"/>
              <a:t>b</a:t>
            </a:r>
            <a:r>
              <a:rPr lang="zh-CN" altLang="en-US" dirty="0"/>
              <a:t>也会受影响（原因是</a:t>
            </a:r>
            <a:r>
              <a:rPr lang="en-US" altLang="zh-CN" dirty="0"/>
              <a:t>b</a:t>
            </a:r>
            <a:r>
              <a:rPr lang="zh-CN" altLang="en-US" dirty="0"/>
              <a:t>的值变了，但对应内存</a:t>
            </a:r>
            <a:r>
              <a:rPr lang="en-US" altLang="zh-CN" dirty="0"/>
              <a:t>id</a:t>
            </a:r>
            <a:r>
              <a:rPr lang="zh-CN" altLang="en-US" dirty="0"/>
              <a:t>没有变）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77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函数参数的</a:t>
            </a:r>
            <a:r>
              <a:rPr lang="zh-CN" altLang="en-US" sz="2600" dirty="0">
                <a:latin typeface="+mn-lt"/>
                <a:ea typeface="+mn-ea"/>
              </a:rPr>
              <a:t>类型实例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0710A-6919-6F49-FBE7-B2C50E64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不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可变类型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如果传递的参数是可变类型，在函数内容针对参数使用赋值语句，不会影响到外部的实参。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endParaRPr lang="en-US" altLang="zh-CN" b="1" dirty="0">
              <a:solidFill>
                <a:srgbClr val="333333"/>
              </a:solidFill>
              <a:latin typeface="Helvetica Neue"/>
            </a:endParaRPr>
          </a:p>
          <a:p>
            <a:pPr lvl="1"/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endParaRPr lang="en-US" altLang="zh-CN" b="1" dirty="0">
              <a:solidFill>
                <a:srgbClr val="333333"/>
              </a:solidFill>
              <a:latin typeface="Helvetica Neue"/>
            </a:endParaRPr>
          </a:p>
          <a:p>
            <a:pPr lvl="1"/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393700" lvl="1" indent="0">
              <a:buNone/>
            </a:pPr>
            <a:endParaRPr lang="en-US" altLang="zh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FC450-1753-87CE-F23F-8EFF2E3B32C9}"/>
              </a:ext>
            </a:extLst>
          </p:cNvPr>
          <p:cNvSpPr txBox="1"/>
          <p:nvPr/>
        </p:nvSpPr>
        <p:spPr>
          <a:xfrm>
            <a:off x="611560" y="3330414"/>
            <a:ext cx="8424936" cy="22590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def test1(num):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num=100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print("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函数内部的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num:",num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num=10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test1(num)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函数外部的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num:",num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 #10,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说明函数内部对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num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的修改，没有影响函数外部的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num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122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78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函数参数的</a:t>
            </a:r>
            <a:r>
              <a:rPr lang="zh-CN" altLang="en-US" sz="2600" dirty="0">
                <a:latin typeface="+mn-lt"/>
                <a:ea typeface="+mn-ea"/>
              </a:rPr>
              <a:t>类型实例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0710A-6919-6F49-FBE7-B2C50E64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可变类型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若传递的参数是可变类型，在函数内容针对参数使用赋值语句，则会影响到外部的实参。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endParaRPr lang="en-US" altLang="zh-CN" b="1" dirty="0">
              <a:solidFill>
                <a:srgbClr val="333333"/>
              </a:solidFill>
              <a:latin typeface="Helvetica Neue"/>
            </a:endParaRPr>
          </a:p>
          <a:p>
            <a:pPr lvl="1"/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endParaRPr lang="en-US" altLang="zh-CN" b="1" dirty="0">
              <a:solidFill>
                <a:srgbClr val="333333"/>
              </a:solidFill>
              <a:latin typeface="Helvetica Neue"/>
            </a:endParaRPr>
          </a:p>
          <a:p>
            <a:pPr lvl="1"/>
            <a:endParaRPr lang="en-US" altLang="zh-CN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endParaRPr lang="en-US" altLang="zh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0312D-8ADB-C642-DE85-14A5BBB09662}"/>
              </a:ext>
            </a:extLst>
          </p:cNvPr>
          <p:cNvSpPr txBox="1"/>
          <p:nvPr/>
        </p:nvSpPr>
        <p:spPr>
          <a:xfrm>
            <a:off x="611560" y="3186398"/>
            <a:ext cx="8136904" cy="24354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def test2(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lst.append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(-1)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print("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函数内部的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:",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    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=[4,6,9]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test2(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print("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函数外部的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:",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 #[4, 6, 9, -1],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说明函数内部对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的修改，已影响函数外部的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78239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79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340768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函数的参数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dirty="0"/>
              <a:t>位置参数</a:t>
            </a:r>
            <a:endParaRPr lang="en-US" altLang="zh-CN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dirty="0"/>
              <a:t>必选输入的参数，或称必选参数</a:t>
            </a:r>
            <a:endParaRPr lang="en-US" altLang="zh-CN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dirty="0"/>
              <a:t>调用时的数量及位置必须和声明时一样</a:t>
            </a:r>
            <a:endParaRPr lang="en-US" altLang="zh-CN" dirty="0"/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dirty="0"/>
              <a:t>关键字参数</a:t>
            </a:r>
            <a:endParaRPr lang="en-US" altLang="zh-CN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dirty="0"/>
              <a:t>name</a:t>
            </a:r>
            <a:r>
              <a:rPr lang="zh-CN" altLang="en-US" dirty="0"/>
              <a:t>，</a:t>
            </a:r>
            <a:r>
              <a:rPr lang="en-US" altLang="zh-CN" dirty="0"/>
              <a:t>age</a:t>
            </a:r>
            <a:r>
              <a:rPr lang="zh-CN" altLang="en-US" dirty="0"/>
              <a:t>等</a:t>
            </a:r>
            <a:endParaRPr lang="en-US" altLang="zh-CN" dirty="0"/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dirty="0"/>
              <a:t>默认参数</a:t>
            </a:r>
            <a:endParaRPr lang="en-US" altLang="zh-CN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dirty="0"/>
              <a:t>name=“python”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dirty="0"/>
              <a:t>可变参数</a:t>
            </a:r>
            <a:endParaRPr lang="en-US" altLang="zh-CN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dirty="0"/>
              <a:t>格式为：*</a:t>
            </a:r>
            <a:r>
              <a:rPr lang="en-US" altLang="zh-CN" dirty="0" err="1"/>
              <a:t>arg</a:t>
            </a:r>
            <a:r>
              <a:rPr lang="en-US" altLang="zh-CN" dirty="0"/>
              <a:t>  </a:t>
            </a:r>
            <a:r>
              <a:rPr lang="zh-CN" altLang="en-US" dirty="0"/>
              <a:t>，参数以元组方式接受</a:t>
            </a:r>
            <a:endParaRPr lang="en-US" altLang="zh-CN" dirty="0"/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dirty="0"/>
              <a:t>或格式为：**</a:t>
            </a:r>
            <a:r>
              <a:rPr lang="en-US" altLang="zh-CN" dirty="0" err="1"/>
              <a:t>args</a:t>
            </a:r>
            <a:r>
              <a:rPr lang="en-US" altLang="zh-CN" dirty="0"/>
              <a:t> </a:t>
            </a:r>
            <a:r>
              <a:rPr lang="zh-CN" altLang="en-US" dirty="0"/>
              <a:t>，以字典形式接受</a:t>
            </a:r>
            <a:endParaRPr lang="en-US" altLang="zh-CN" dirty="0"/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dirty="0"/>
              <a:t>参数顺序</a:t>
            </a:r>
            <a:endParaRPr lang="en-US" altLang="zh-CN" dirty="0"/>
          </a:p>
          <a:p>
            <a:pPr lvl="2"/>
            <a:r>
              <a:rPr lang="zh-CN" altLang="en-US" dirty="0"/>
              <a:t>必选参数、默认参数、</a:t>
            </a:r>
            <a:r>
              <a:rPr lang="en-US" altLang="zh-CN" dirty="0"/>
              <a:t>*</a:t>
            </a:r>
            <a:r>
              <a:rPr lang="zh-CN" altLang="en-US" dirty="0"/>
              <a:t>可变参数、关键字参数、</a:t>
            </a:r>
            <a:r>
              <a:rPr lang="en-US" altLang="zh-CN" dirty="0"/>
              <a:t>**</a:t>
            </a:r>
            <a:r>
              <a:rPr lang="zh-CN" altLang="en-US" dirty="0"/>
              <a:t>可变参数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9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</a:t>
            </a:fld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577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配置</a:t>
            </a:r>
            <a:endParaRPr lang="en-US" altLang="zh-CN" dirty="0"/>
          </a:p>
          <a:p>
            <a:pPr lvl="1"/>
            <a:r>
              <a:rPr lang="en-US" altLang="zh-CN" dirty="0"/>
              <a:t>Windows</a:t>
            </a:r>
            <a:r>
              <a:rPr lang="zh-CN" altLang="en-US" dirty="0"/>
              <a:t>下的配置</a:t>
            </a:r>
            <a:r>
              <a:rPr lang="zh-CN" altLang="en-US" sz="2400" dirty="0"/>
              <a:t>（详细内容请参考书本）</a:t>
            </a:r>
            <a:endParaRPr lang="en-US" altLang="zh-CN" dirty="0"/>
          </a:p>
          <a:p>
            <a:pPr lvl="2"/>
            <a:r>
              <a:rPr lang="zh-CN" altLang="en-US" sz="2300" dirty="0"/>
              <a:t>生成配置文件</a:t>
            </a:r>
            <a:endParaRPr lang="en-US" altLang="zh-CN" sz="2300" dirty="0"/>
          </a:p>
          <a:p>
            <a:pPr lvl="2"/>
            <a:r>
              <a:rPr lang="zh-CN" altLang="en-US" sz="2300" dirty="0"/>
              <a:t>修改</a:t>
            </a:r>
            <a:r>
              <a:rPr lang="en-US" altLang="zh-CN" sz="2300" dirty="0"/>
              <a:t>python</a:t>
            </a:r>
            <a:r>
              <a:rPr lang="zh-CN" altLang="en-US" sz="2300" dirty="0"/>
              <a:t>脚本存放路径</a:t>
            </a:r>
            <a:endParaRPr lang="en-US" altLang="zh-CN" sz="2300" dirty="0"/>
          </a:p>
          <a:p>
            <a:pPr lvl="2"/>
            <a:r>
              <a:rPr lang="zh-CN" altLang="en-US" sz="2300" dirty="0"/>
              <a:t>安装路径与自己生成的脚本建议分开</a:t>
            </a:r>
            <a:endParaRPr lang="en-US" altLang="zh-CN" sz="2300" dirty="0"/>
          </a:p>
          <a:p>
            <a:pPr lvl="2"/>
            <a:r>
              <a:rPr lang="zh-CN" altLang="en-US" sz="2400" dirty="0"/>
              <a:t>启动</a:t>
            </a:r>
            <a:r>
              <a:rPr lang="en-US" altLang="zh-CN" sz="2400" dirty="0" err="1"/>
              <a:t>Jupyter</a:t>
            </a:r>
            <a:r>
              <a:rPr lang="en-US" altLang="zh-CN" sz="2400" dirty="0"/>
              <a:t> Notebook</a:t>
            </a:r>
            <a:r>
              <a:rPr lang="zh-CN" altLang="en-US" sz="2400" dirty="0"/>
              <a:t>服务</a:t>
            </a:r>
            <a:endParaRPr lang="en-US" altLang="zh-CN" sz="2400" dirty="0"/>
          </a:p>
          <a:p>
            <a:pPr lvl="3"/>
            <a:r>
              <a:rPr lang="zh-CN" altLang="en-US" sz="2300" dirty="0"/>
              <a:t>点击这个组件</a:t>
            </a:r>
            <a:endParaRPr lang="en-US" altLang="zh-CN" sz="2300" dirty="0"/>
          </a:p>
          <a:p>
            <a:pPr lvl="2"/>
            <a:r>
              <a:rPr lang="zh-CN" altLang="en-US" sz="2400" dirty="0"/>
              <a:t>通过浏览器运行：</a:t>
            </a:r>
            <a:r>
              <a:rPr lang="zh-CN" altLang="en-US" sz="2300" dirty="0"/>
              <a:t>在</a:t>
            </a:r>
            <a:r>
              <a:rPr lang="en-US" altLang="zh-CN" sz="2300" dirty="0"/>
              <a:t>web</a:t>
            </a:r>
            <a:r>
              <a:rPr lang="zh-CN" altLang="en-US" sz="2300" dirty="0"/>
              <a:t>输入：</a:t>
            </a:r>
            <a:r>
              <a:rPr lang="en-US" altLang="zh-CN" sz="2300" dirty="0"/>
              <a:t>localhost:8888</a:t>
            </a:r>
          </a:p>
          <a:p>
            <a:pPr lvl="2"/>
            <a:r>
              <a:rPr lang="zh-CN" altLang="en-US" sz="2300" dirty="0"/>
              <a:t>可看到如下界面：</a:t>
            </a:r>
            <a:endParaRPr lang="en-US" altLang="zh-CN" sz="2300" dirty="0"/>
          </a:p>
          <a:p>
            <a:pPr lvl="2"/>
            <a:endParaRPr lang="en-US" altLang="zh-CN" sz="2300" dirty="0"/>
          </a:p>
          <a:p>
            <a:pPr lvl="2"/>
            <a:endParaRPr lang="en-US" altLang="zh-CN" sz="2300" dirty="0"/>
          </a:p>
          <a:p>
            <a:pPr lvl="1"/>
            <a:endParaRPr lang="en-US" altLang="zh-CN" sz="2600" dirty="0"/>
          </a:p>
          <a:p>
            <a:pPr lvl="2"/>
            <a:endParaRPr lang="en-US" altLang="zh-CN" sz="2600" dirty="0"/>
          </a:p>
          <a:p>
            <a:pPr lvl="2"/>
            <a:endParaRPr lang="zh-CN" altLang="en-US" sz="26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9B02D5-7706-4AE2-D4F1-2BDDAA8D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149080"/>
            <a:ext cx="3200847" cy="40010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A52FAB-B54A-13EC-4F6E-B90799318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5355595"/>
            <a:ext cx="6872510" cy="12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050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80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函数的参数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EDB74-2D77-2096-B7FD-C7486B45E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3"/>
            <a:ext cx="8229600" cy="1800199"/>
          </a:xfrm>
        </p:spPr>
        <p:txBody>
          <a:bodyPr/>
          <a:lstStyle/>
          <a:p>
            <a:pPr lvl="1"/>
            <a:r>
              <a:rPr lang="zh-CN" altLang="en-US" dirty="0"/>
              <a:t>位置参数实例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如果调用函数</a:t>
            </a:r>
            <a:r>
              <a:rPr lang="en-US" altLang="zh-CN" dirty="0"/>
              <a:t>sum2</a:t>
            </a:r>
            <a:r>
              <a:rPr lang="zh-CN" altLang="en-US" dirty="0"/>
              <a:t>时，不输入参数或只输入一个参数将报错。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A3E5EA7-3E8E-46D2-A419-A202B7733FCE}"/>
              </a:ext>
            </a:extLst>
          </p:cNvPr>
          <p:cNvSpPr txBox="1"/>
          <p:nvPr/>
        </p:nvSpPr>
        <p:spPr>
          <a:xfrm>
            <a:off x="987056" y="2348880"/>
            <a:ext cx="3872976" cy="129727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def sum2(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a,b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c=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a+b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return c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sum2(10,20)  #30t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522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81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函数的参数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EDB74-2D77-2096-B7FD-C7486B45E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3"/>
            <a:ext cx="8229600" cy="1800199"/>
          </a:xfrm>
        </p:spPr>
        <p:txBody>
          <a:bodyPr/>
          <a:lstStyle/>
          <a:p>
            <a:pPr lvl="1"/>
            <a:r>
              <a:rPr lang="zh-CN" altLang="en-US" dirty="0"/>
              <a:t>关键字参数实例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A3E5EA7-3E8E-46D2-A419-A202B7733FCE}"/>
              </a:ext>
            </a:extLst>
          </p:cNvPr>
          <p:cNvSpPr txBox="1"/>
          <p:nvPr/>
        </p:nvSpPr>
        <p:spPr>
          <a:xfrm>
            <a:off x="987056" y="2570641"/>
            <a:ext cx="6393256" cy="19384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def student(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name,age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print("{}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同学，今年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{}".format(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name,age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))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student("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刘芳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",30)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student(age=30,name="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刘芳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")  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利用关键字，调用函数时，实参的顺序可以与形参次序不同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302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82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函数的参数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默认参数实例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A3E5EA7-3E8E-46D2-A419-A202B7733FCE}"/>
              </a:ext>
            </a:extLst>
          </p:cNvPr>
          <p:cNvSpPr txBox="1"/>
          <p:nvPr/>
        </p:nvSpPr>
        <p:spPr>
          <a:xfrm>
            <a:off x="987056" y="2721527"/>
            <a:ext cx="7545384" cy="257968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def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sum_n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(start=0,end=10):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"""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该函数的功能为累加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[start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、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end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）范围内的所有自然数，缺省为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0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到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9"""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c=sum(range(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start,end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return c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sum_n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()  #45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，没有输入参数，此时使用缺省值</a:t>
            </a: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sum_n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(start=1,end=101)  #5050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，输入参数，使用输入值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78670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83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函数的参数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不定长参数实例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如果需要一个函数能处理参数个数可变，可添加有一个星号</a:t>
            </a:r>
            <a:r>
              <a:rPr lang="en-US" altLang="zh-CN" sz="2600" dirty="0">
                <a:latin typeface="+mn-lt"/>
                <a:ea typeface="+mn-ea"/>
              </a:rPr>
              <a:t>(*)</a:t>
            </a:r>
            <a:r>
              <a:rPr lang="zh-CN" altLang="en-US" sz="2600" dirty="0">
                <a:latin typeface="+mn-lt"/>
                <a:ea typeface="+mn-ea"/>
              </a:rPr>
              <a:t>来实现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A3E5EA7-3E8E-46D2-A419-A202B7733FCE}"/>
              </a:ext>
            </a:extLst>
          </p:cNvPr>
          <p:cNvSpPr txBox="1"/>
          <p:nvPr/>
        </p:nvSpPr>
        <p:spPr>
          <a:xfrm>
            <a:off x="971600" y="3429000"/>
            <a:ext cx="7545384" cy="322088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def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printinfo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(n, *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arg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"""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定义一个可输入不定长参数的函数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"""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print (n)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print 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arg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调用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printinfo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函数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printinfo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( 100, 60, 50,90 )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运行结果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100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(60, 50, 90)    #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带星号*的参数以元组的形式导入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4791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84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函数的参数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不定长参数实例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如果需要一个函数能处理参数（关键字格式）个数可变，可添加有一个星号</a:t>
            </a:r>
            <a:r>
              <a:rPr lang="en-US" altLang="zh-CN" sz="2600" dirty="0">
                <a:latin typeface="+mn-lt"/>
                <a:ea typeface="+mn-ea"/>
              </a:rPr>
              <a:t>(**)</a:t>
            </a:r>
            <a:r>
              <a:rPr lang="zh-CN" altLang="en-US" sz="2600" dirty="0">
                <a:latin typeface="+mn-lt"/>
                <a:ea typeface="+mn-ea"/>
              </a:rPr>
              <a:t>来实现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A3E5EA7-3E8E-46D2-A419-A202B7733FCE}"/>
              </a:ext>
            </a:extLst>
          </p:cNvPr>
          <p:cNvSpPr txBox="1"/>
          <p:nvPr/>
        </p:nvSpPr>
        <p:spPr>
          <a:xfrm>
            <a:off x="971600" y="3429000"/>
            <a:ext cx="7545384" cy="322088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def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printinfo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(n, **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args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"""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定义一个可输入不定长参数的函数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"""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print (n)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print 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args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调用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printinfo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函数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printinfo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( 100,a=10,b=50,c=90 )</a:t>
            </a:r>
          </a:p>
          <a:p>
            <a:pPr>
              <a:lnSpc>
                <a:spcPts val="25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运行结果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100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{'a': 10, 'b': 50, 'c': 90}  #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带两个星号**的参数以字典的形式导入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1471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85</a:t>
            </a:fld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EDB74-2D77-2096-B7FD-C7486B45E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62" y="1556792"/>
            <a:ext cx="8229600" cy="4389437"/>
          </a:xfrm>
        </p:spPr>
        <p:txBody>
          <a:bodyPr/>
          <a:lstStyle/>
          <a:p>
            <a:r>
              <a:rPr lang="en-US" altLang="zh-CN" dirty="0"/>
              <a:t>Python 3.8</a:t>
            </a:r>
            <a:r>
              <a:rPr lang="zh-CN" altLang="en-US" dirty="0"/>
              <a:t>版本新特性</a:t>
            </a:r>
            <a:endParaRPr lang="en-US" altLang="zh-CN" dirty="0"/>
          </a:p>
          <a:p>
            <a:pPr lvl="1"/>
            <a:r>
              <a:rPr lang="zh-CN" altLang="en-US" b="0" i="0" dirty="0">
                <a:solidFill>
                  <a:srgbClr val="23263B"/>
                </a:solidFill>
                <a:effectLst/>
                <a:latin typeface="-apple-system"/>
              </a:rPr>
              <a:t>新增了一个</a:t>
            </a:r>
            <a:r>
              <a:rPr lang="zh-CN" altLang="en-US" dirty="0">
                <a:solidFill>
                  <a:srgbClr val="23263B"/>
                </a:solidFill>
                <a:latin typeface="-apple-system"/>
              </a:rPr>
              <a:t>强制位置参数的</a:t>
            </a:r>
            <a:r>
              <a:rPr lang="zh-CN" altLang="en-US" b="0" i="0" dirty="0">
                <a:solidFill>
                  <a:srgbClr val="23263B"/>
                </a:solidFill>
                <a:effectLst/>
                <a:latin typeface="-apple-system"/>
              </a:rPr>
              <a:t>语法，在参数中添加一个反斜杠</a:t>
            </a:r>
            <a:r>
              <a:rPr lang="en-US" altLang="zh-CN" b="0" i="0" dirty="0">
                <a:solidFill>
                  <a:srgbClr val="23263B"/>
                </a:solidFill>
                <a:effectLst/>
                <a:latin typeface="-apple-system"/>
              </a:rPr>
              <a:t>”</a:t>
            </a:r>
            <a:r>
              <a:rPr lang="zh-CN" altLang="en-US" b="0" i="0" dirty="0">
                <a:solidFill>
                  <a:srgbClr val="23263B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23263B"/>
                </a:solidFill>
                <a:effectLst/>
                <a:latin typeface="-apple-system"/>
              </a:rPr>
              <a:t>/”</a:t>
            </a:r>
          </a:p>
          <a:p>
            <a:pPr lvl="1"/>
            <a:r>
              <a:rPr lang="zh-CN" altLang="en-US" b="0" i="0" dirty="0">
                <a:solidFill>
                  <a:srgbClr val="23263B"/>
                </a:solidFill>
                <a:effectLst/>
                <a:latin typeface="-apple-system"/>
              </a:rPr>
              <a:t>在 </a:t>
            </a:r>
            <a:r>
              <a:rPr lang="en-US" altLang="zh-CN" b="0" i="0" dirty="0">
                <a:solidFill>
                  <a:srgbClr val="23263B"/>
                </a:solidFill>
                <a:effectLst/>
                <a:latin typeface="-apple-system"/>
              </a:rPr>
              <a:t>/ </a:t>
            </a:r>
            <a:r>
              <a:rPr lang="zh-CN" altLang="en-US" b="0" i="0" dirty="0">
                <a:solidFill>
                  <a:srgbClr val="23263B"/>
                </a:solidFill>
                <a:effectLst/>
                <a:latin typeface="-apple-system"/>
              </a:rPr>
              <a:t>形参前的参数只能通过位置参数传递</a:t>
            </a:r>
            <a:endParaRPr lang="en-US" altLang="zh-CN" dirty="0">
              <a:solidFill>
                <a:srgbClr val="23263B"/>
              </a:solidFill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23263B"/>
              </a:solidFill>
              <a:effectLst/>
              <a:latin typeface="-apple-system"/>
            </a:endParaRPr>
          </a:p>
          <a:p>
            <a:pPr lvl="1"/>
            <a:endParaRPr lang="en-US" altLang="zh-CN" dirty="0">
              <a:solidFill>
                <a:srgbClr val="23263B"/>
              </a:solidFill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23263B"/>
              </a:solidFill>
              <a:effectLst/>
              <a:latin typeface="-apple-system"/>
            </a:endParaRPr>
          </a:p>
          <a:p>
            <a:pPr lvl="1"/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4AF1E-F497-A407-41D3-BF6A3B3B6EA7}"/>
              </a:ext>
            </a:extLst>
          </p:cNvPr>
          <p:cNvSpPr txBox="1"/>
          <p:nvPr/>
        </p:nvSpPr>
        <p:spPr>
          <a:xfrm>
            <a:off x="1043608" y="3402168"/>
            <a:ext cx="5760640" cy="22590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def test(a, /, b, c):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print(a, b, c)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	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正确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test(1, b=2, c=3)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错误，调用函数时，第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1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个参数，不能为关键字参数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test(a=1, b=2, c=3)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196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86</a:t>
            </a:fld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EDB74-2D77-2096-B7FD-C7486B45E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62" y="1556792"/>
            <a:ext cx="8229600" cy="4389437"/>
          </a:xfrm>
        </p:spPr>
        <p:txBody>
          <a:bodyPr/>
          <a:lstStyle/>
          <a:p>
            <a:r>
              <a:rPr lang="en-US" altLang="zh-CN" dirty="0"/>
              <a:t>Python 3.8</a:t>
            </a:r>
            <a:r>
              <a:rPr lang="zh-CN" altLang="en-US" dirty="0"/>
              <a:t>版本新特性</a:t>
            </a:r>
            <a:endParaRPr lang="en-US" altLang="zh-CN" dirty="0"/>
          </a:p>
          <a:p>
            <a:pPr lvl="1"/>
            <a:r>
              <a:rPr lang="zh-CN" altLang="en-US" b="0" i="0" dirty="0">
                <a:solidFill>
                  <a:srgbClr val="23263B"/>
                </a:solidFill>
                <a:effectLst/>
                <a:latin typeface="-apple-system"/>
              </a:rPr>
              <a:t>参数中添加 * ，代表仅关键字参数</a:t>
            </a:r>
            <a:endParaRPr lang="en-US" altLang="zh-CN" b="0" i="0" dirty="0">
              <a:solidFill>
                <a:srgbClr val="23263B"/>
              </a:solidFill>
              <a:effectLst/>
              <a:latin typeface="-apple-system"/>
            </a:endParaRPr>
          </a:p>
          <a:p>
            <a:pPr lvl="1"/>
            <a:r>
              <a:rPr lang="zh-CN" altLang="en-US" dirty="0">
                <a:solidFill>
                  <a:srgbClr val="23263B"/>
                </a:solidFill>
                <a:latin typeface="-apple-system"/>
              </a:rPr>
              <a:t>在 * 形参后的参数只能通过关键字参数传递</a:t>
            </a:r>
            <a:endParaRPr lang="en-US" altLang="zh-CN" dirty="0">
              <a:solidFill>
                <a:srgbClr val="23263B"/>
              </a:solidFill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23263B"/>
              </a:solidFill>
              <a:effectLst/>
              <a:latin typeface="-apple-system"/>
            </a:endParaRPr>
          </a:p>
          <a:p>
            <a:pPr lvl="1"/>
            <a:endParaRPr lang="en-US" altLang="zh-CN" dirty="0">
              <a:solidFill>
                <a:srgbClr val="23263B"/>
              </a:solidFill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23263B"/>
              </a:solidFill>
              <a:effectLst/>
              <a:latin typeface="-apple-system"/>
            </a:endParaRPr>
          </a:p>
          <a:p>
            <a:pPr lvl="1"/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4AF1E-F497-A407-41D3-BF6A3B3B6EA7}"/>
              </a:ext>
            </a:extLst>
          </p:cNvPr>
          <p:cNvSpPr txBox="1"/>
          <p:nvPr/>
        </p:nvSpPr>
        <p:spPr>
          <a:xfrm>
            <a:off x="1043608" y="3140968"/>
            <a:ext cx="5760640" cy="290028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def f1(a, *, b, c):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return a + b + c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正确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f1(1, b=2, c=3)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f1(1, **{"b": 2, "c": 3})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# 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错误，第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2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个参数不是关键字参数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f1(1, 2, c=3)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16471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87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600" dirty="0" err="1">
                <a:latin typeface="+mn-lt"/>
                <a:ea typeface="+mn-ea"/>
              </a:rPr>
              <a:t>Lamda</a:t>
            </a:r>
            <a:r>
              <a:rPr lang="zh-CN" altLang="en-US" sz="2600" dirty="0">
                <a:latin typeface="+mn-lt"/>
                <a:ea typeface="+mn-ea"/>
              </a:rPr>
              <a:t>函数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935163"/>
            <a:ext cx="8229600" cy="4708547"/>
          </a:xfrm>
        </p:spPr>
        <p:txBody>
          <a:bodyPr/>
          <a:lstStyle/>
          <a:p>
            <a:pPr lvl="2"/>
            <a:r>
              <a:rPr lang="zh-CN" altLang="en-US" dirty="0"/>
              <a:t>定义</a:t>
            </a:r>
            <a:endParaRPr lang="en-US" altLang="zh-CN" dirty="0"/>
          </a:p>
          <a:p>
            <a:pPr lvl="4"/>
            <a:r>
              <a:rPr lang="en-US" altLang="zh-CN" dirty="0"/>
              <a:t>lambda </a:t>
            </a:r>
            <a:r>
              <a:rPr lang="zh-CN" altLang="en-US" dirty="0"/>
              <a:t>函数，又称匿名函数</a:t>
            </a:r>
            <a:endParaRPr lang="en-US" altLang="zh-CN" dirty="0"/>
          </a:p>
          <a:p>
            <a:pPr lvl="4"/>
            <a:r>
              <a:rPr lang="zh-CN" altLang="en-US" dirty="0"/>
              <a:t>是一个没有名称的函数</a:t>
            </a:r>
            <a:endParaRPr lang="en-US" altLang="zh-CN" dirty="0"/>
          </a:p>
          <a:p>
            <a:pPr lvl="4"/>
            <a:r>
              <a:rPr lang="zh-CN" altLang="en-US" dirty="0"/>
              <a:t>没有</a:t>
            </a:r>
            <a:r>
              <a:rPr lang="en-US" altLang="zh-CN" dirty="0"/>
              <a:t>return</a:t>
            </a:r>
            <a:r>
              <a:rPr lang="zh-CN" altLang="en-US" dirty="0"/>
              <a:t>语句，只有一个表达式，其结果就是返回值</a:t>
            </a:r>
            <a:endParaRPr lang="en-US" altLang="zh-CN" dirty="0"/>
          </a:p>
          <a:p>
            <a:pPr lvl="2"/>
            <a:r>
              <a:rPr lang="zh-CN" altLang="en-US" dirty="0"/>
              <a:t>格式</a:t>
            </a:r>
            <a:endParaRPr lang="en-US" altLang="zh-CN" dirty="0"/>
          </a:p>
          <a:p>
            <a:pPr lvl="4"/>
            <a:r>
              <a:rPr lang="zh-CN" altLang="en-US" dirty="0"/>
              <a:t>变量名</a:t>
            </a:r>
            <a:r>
              <a:rPr lang="en-US" dirty="0"/>
              <a:t> = lambda [</a:t>
            </a:r>
            <a:r>
              <a:rPr lang="zh-CN" altLang="en-US" dirty="0"/>
              <a:t>参数列表</a:t>
            </a:r>
            <a:r>
              <a:rPr lang="en-US" dirty="0"/>
              <a:t>] : </a:t>
            </a:r>
            <a:r>
              <a:rPr lang="zh-CN" altLang="en-US" dirty="0"/>
              <a:t>表达式</a:t>
            </a:r>
            <a:endParaRPr lang="en-US" altLang="zh-CN" dirty="0"/>
          </a:p>
          <a:p>
            <a:pPr lvl="2"/>
            <a:r>
              <a:rPr lang="zh-CN" altLang="en-US" dirty="0"/>
              <a:t>实例</a:t>
            </a:r>
            <a:endParaRPr lang="en-US" altLang="zh-CN" dirty="0"/>
          </a:p>
          <a:p>
            <a:pPr lvl="4"/>
            <a:r>
              <a:rPr lang="en-US" dirty="0"/>
              <a:t>f = lambda x: x * x</a:t>
            </a:r>
          </a:p>
          <a:p>
            <a:pPr lvl="4"/>
            <a:r>
              <a:rPr lang="en-US" altLang="zh-CN" dirty="0"/>
              <a:t>f(10)  #</a:t>
            </a:r>
            <a:r>
              <a:rPr lang="zh-CN" altLang="en-US" dirty="0"/>
              <a:t>运行结果：</a:t>
            </a:r>
            <a:r>
              <a:rPr lang="en-US" altLang="zh-CN" dirty="0"/>
              <a:t>100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88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函数返回值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函数体中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语句的结果就是返回值，调用函数时，可以用变量接走。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如果一个函数没有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reutrn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语句，其实它有一个隐含的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语句，返回值是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None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，类型也是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'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NoneType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'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语句的作用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600" dirty="0">
                <a:latin typeface="+mn-lt"/>
                <a:ea typeface="+mn-ea"/>
              </a:rPr>
              <a:t>函数执行 </a:t>
            </a:r>
            <a:r>
              <a:rPr lang="en-US" altLang="zh-CN" sz="2600" dirty="0">
                <a:latin typeface="+mn-lt"/>
                <a:ea typeface="+mn-ea"/>
              </a:rPr>
              <a:t>return </a:t>
            </a:r>
            <a:r>
              <a:rPr lang="zh-CN" altLang="en-US" sz="2600" dirty="0">
                <a:latin typeface="+mn-lt"/>
                <a:ea typeface="+mn-ea"/>
              </a:rPr>
              <a:t>语句，函数会立刻返回，</a:t>
            </a:r>
            <a:r>
              <a:rPr lang="en-US" altLang="zh-CN" sz="2600" dirty="0">
                <a:latin typeface="+mn-lt"/>
                <a:ea typeface="+mn-ea"/>
              </a:rPr>
              <a:t>return </a:t>
            </a:r>
            <a:r>
              <a:rPr lang="zh-CN" altLang="en-US" sz="2600" dirty="0">
                <a:latin typeface="+mn-lt"/>
                <a:ea typeface="+mn-ea"/>
              </a:rPr>
              <a:t>之后的其它语句都不会被执行。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21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89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函数返回值类型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return </a:t>
            </a:r>
            <a:r>
              <a:rPr lang="zh-CN" altLang="en-US" sz="2600" dirty="0">
                <a:latin typeface="+mn-lt"/>
                <a:ea typeface="+mn-ea"/>
              </a:rPr>
              <a:t>只能返回单值，但值可以存在多个元素；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return [1,3,5] </a:t>
            </a:r>
            <a:r>
              <a:rPr lang="zh-CN" altLang="en-US" sz="2600" dirty="0">
                <a:latin typeface="+mn-lt"/>
                <a:ea typeface="+mn-ea"/>
              </a:rPr>
              <a:t>是指返回一个列表，是一个列表对象，</a:t>
            </a:r>
            <a:r>
              <a:rPr lang="en-US" altLang="zh-CN" sz="2600" dirty="0">
                <a:latin typeface="+mn-lt"/>
                <a:ea typeface="+mn-ea"/>
              </a:rPr>
              <a:t>1,3,5 </a:t>
            </a:r>
            <a:r>
              <a:rPr lang="zh-CN" altLang="en-US" sz="2600" dirty="0">
                <a:latin typeface="+mn-lt"/>
                <a:ea typeface="+mn-ea"/>
              </a:rPr>
              <a:t>分别是这个列表的元素；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600" dirty="0">
                <a:latin typeface="+mn-lt"/>
                <a:ea typeface="+mn-ea"/>
              </a:rPr>
              <a:t>return 1,3,5 </a:t>
            </a:r>
            <a:r>
              <a:rPr lang="zh-CN" altLang="en-US" sz="2600" dirty="0">
                <a:latin typeface="+mn-lt"/>
                <a:ea typeface="+mn-ea"/>
              </a:rPr>
              <a:t>看似返回多个值，实际上隐式地被</a:t>
            </a:r>
            <a:r>
              <a:rPr lang="en-US" altLang="zh-CN" sz="2600" dirty="0">
                <a:latin typeface="+mn-lt"/>
                <a:ea typeface="+mn-ea"/>
              </a:rPr>
              <a:t>Python</a:t>
            </a:r>
            <a:r>
              <a:rPr lang="zh-CN" altLang="en-US" sz="2600" dirty="0">
                <a:latin typeface="+mn-lt"/>
                <a:ea typeface="+mn-ea"/>
              </a:rPr>
              <a:t>封装成了一个元祖返回。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28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安装配置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</a:t>
            </a:fld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5778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试运行</a:t>
            </a:r>
            <a:r>
              <a:rPr lang="en-US" altLang="zh-CN" dirty="0"/>
              <a:t>python</a:t>
            </a:r>
            <a:r>
              <a:rPr lang="zh-CN" altLang="en-US" dirty="0"/>
              <a:t>（以</a:t>
            </a:r>
            <a:r>
              <a:rPr lang="en-US" altLang="zh-CN" dirty="0"/>
              <a:t>windows</a:t>
            </a:r>
            <a:r>
              <a:rPr lang="zh-CN" altLang="en-US" dirty="0"/>
              <a:t>环境为例）</a:t>
            </a:r>
            <a:endParaRPr lang="en-US" altLang="zh-CN" dirty="0"/>
          </a:p>
          <a:p>
            <a:pPr lvl="1"/>
            <a:r>
              <a:rPr lang="zh-CN" altLang="en-US" sz="2600" dirty="0"/>
              <a:t>熟悉一下</a:t>
            </a:r>
            <a:r>
              <a:rPr lang="en-US" altLang="zh-CN" sz="2800" dirty="0" err="1"/>
              <a:t>Jupyter</a:t>
            </a:r>
            <a:r>
              <a:rPr lang="en-US" altLang="zh-CN" sz="2800" dirty="0"/>
              <a:t> Notebook</a:t>
            </a:r>
            <a:r>
              <a:rPr lang="zh-CN" altLang="en-US" sz="2800" dirty="0"/>
              <a:t>环境</a:t>
            </a:r>
            <a:endParaRPr lang="en-US" altLang="zh-CN" sz="2600" dirty="0"/>
          </a:p>
          <a:p>
            <a:pPr lvl="2"/>
            <a:r>
              <a:rPr lang="zh-CN" altLang="en-US" sz="2300" dirty="0"/>
              <a:t>打开</a:t>
            </a:r>
            <a:r>
              <a:rPr lang="en-US" altLang="zh-CN" sz="2400" dirty="0" err="1"/>
              <a:t>Jupyter</a:t>
            </a:r>
            <a:r>
              <a:rPr lang="en-US" altLang="zh-CN" sz="2400" dirty="0"/>
              <a:t> Notebook</a:t>
            </a:r>
            <a:endParaRPr lang="en-US" altLang="zh-CN" sz="2300" dirty="0"/>
          </a:p>
          <a:p>
            <a:pPr lvl="3"/>
            <a:r>
              <a:rPr lang="zh-CN" altLang="en-US" sz="2300" dirty="0"/>
              <a:t>启动</a:t>
            </a:r>
            <a:r>
              <a:rPr lang="en-US" altLang="zh-CN" sz="2300" dirty="0" err="1"/>
              <a:t>Jupyter</a:t>
            </a:r>
            <a:r>
              <a:rPr lang="en-US" altLang="zh-CN" sz="2300" dirty="0"/>
              <a:t> Notebook</a:t>
            </a:r>
            <a:r>
              <a:rPr lang="zh-CN" altLang="en-US" sz="2300" dirty="0"/>
              <a:t>服务</a:t>
            </a:r>
            <a:endParaRPr lang="en-US" altLang="zh-CN" sz="2300" dirty="0"/>
          </a:p>
          <a:p>
            <a:pPr lvl="3"/>
            <a:r>
              <a:rPr lang="zh-CN" altLang="en-US" sz="2300" dirty="0"/>
              <a:t>通过浏览器运行：</a:t>
            </a:r>
            <a:r>
              <a:rPr lang="zh-CN" altLang="en-US" sz="2200" dirty="0"/>
              <a:t>在</a:t>
            </a:r>
            <a:r>
              <a:rPr lang="en-US" altLang="zh-CN" sz="2200" dirty="0"/>
              <a:t>web</a:t>
            </a:r>
            <a:r>
              <a:rPr lang="zh-CN" altLang="en-US" sz="2200" dirty="0"/>
              <a:t>输入：</a:t>
            </a:r>
            <a:r>
              <a:rPr lang="en-US" altLang="zh-CN" sz="2200" dirty="0"/>
              <a:t>localhost:8888</a:t>
            </a:r>
          </a:p>
          <a:p>
            <a:pPr lvl="3"/>
            <a:r>
              <a:rPr lang="zh-CN" altLang="en-US" sz="2200" dirty="0"/>
              <a:t>进入</a:t>
            </a:r>
            <a:r>
              <a:rPr lang="en-US" altLang="zh-CN" sz="2200" dirty="0" err="1"/>
              <a:t>Jupyter</a:t>
            </a:r>
            <a:r>
              <a:rPr lang="en-US" altLang="zh-CN" sz="2200" dirty="0"/>
              <a:t> Notebook</a:t>
            </a:r>
            <a:r>
              <a:rPr lang="zh-CN" altLang="en-US" sz="2200" dirty="0"/>
              <a:t>开发界面：</a:t>
            </a:r>
            <a:endParaRPr lang="en-US" altLang="zh-CN" sz="2200" dirty="0"/>
          </a:p>
          <a:p>
            <a:pPr lvl="2"/>
            <a:endParaRPr lang="en-US" altLang="zh-CN" sz="2300" dirty="0"/>
          </a:p>
          <a:p>
            <a:pPr lvl="1"/>
            <a:endParaRPr lang="en-US" altLang="zh-CN" sz="2600" dirty="0"/>
          </a:p>
          <a:p>
            <a:pPr lvl="2"/>
            <a:endParaRPr lang="en-US" altLang="zh-CN" sz="2600" dirty="0"/>
          </a:p>
          <a:p>
            <a:pPr lvl="2"/>
            <a:endParaRPr lang="zh-CN" altLang="en-US" sz="26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CE6D28-44D8-9071-CE8C-2BBAF57EB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221088"/>
            <a:ext cx="640871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731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90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函数返回值实例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F79BC-D28A-431A-C0C7-1BA233EF0C07}"/>
              </a:ext>
            </a:extLst>
          </p:cNvPr>
          <p:cNvSpPr txBox="1"/>
          <p:nvPr/>
        </p:nvSpPr>
        <p:spPr>
          <a:xfrm>
            <a:off x="827584" y="2420888"/>
            <a:ext cx="5760640" cy="322088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def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showlist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return [1,3,5]   #</a:t>
            </a:r>
            <a:r>
              <a: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多元素，返回的是什么类型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def 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showmany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():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    return 1,2,3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showlist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()</a:t>
            </a:r>
          </a:p>
          <a:p>
            <a:pPr>
              <a:lnSpc>
                <a:spcPts val="2500"/>
              </a:lnSpc>
            </a:pP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tpl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=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showmany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()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itchFamily="18" charset="0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type(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lst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 #list</a:t>
            </a: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type(</a:t>
            </a:r>
            <a:r>
              <a:rPr lang="en-US" altLang="zh-CN" sz="16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tpl</a:t>
            </a:r>
            <a:r>
              <a:rPr lang="en-US" altLang="zh-CN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itchFamily="18" charset="0"/>
              </a:rPr>
              <a:t>) #tuple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5218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91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函数与模块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935163"/>
            <a:ext cx="8229600" cy="4708547"/>
          </a:xfrm>
        </p:spPr>
        <p:txBody>
          <a:bodyPr/>
          <a:lstStyle/>
          <a:p>
            <a:pPr lvl="2"/>
            <a:r>
              <a:rPr lang="zh-CN" altLang="en-US" dirty="0"/>
              <a:t>模块定义</a:t>
            </a:r>
            <a:endParaRPr lang="en-US" altLang="zh-CN" dirty="0"/>
          </a:p>
          <a:p>
            <a:pPr lvl="4"/>
            <a:r>
              <a:rPr lang="zh-CN" altLang="en-US" dirty="0"/>
              <a:t>模块是一组</a:t>
            </a:r>
            <a:r>
              <a:rPr lang="en-US" altLang="zh-CN" dirty="0"/>
              <a:t>Python</a:t>
            </a:r>
            <a:r>
              <a:rPr lang="zh-CN" altLang="en-US" dirty="0"/>
              <a:t>代码的集合，可以使用其他模块，也可以被其他模块使用</a:t>
            </a:r>
            <a:endParaRPr lang="en-US" altLang="zh-CN" dirty="0"/>
          </a:p>
          <a:p>
            <a:pPr lvl="4"/>
            <a:r>
              <a:rPr lang="zh-CN" altLang="en-US" dirty="0"/>
              <a:t>模块名不要和</a:t>
            </a:r>
            <a:r>
              <a:rPr lang="en-US" altLang="zh-CN" dirty="0"/>
              <a:t>Python</a:t>
            </a:r>
            <a:r>
              <a:rPr lang="zh-CN" altLang="en-US" dirty="0"/>
              <a:t>系统模块重名</a:t>
            </a:r>
            <a:endParaRPr lang="en-US" altLang="zh-CN" dirty="0"/>
          </a:p>
          <a:p>
            <a:pPr lvl="2"/>
            <a:r>
              <a:rPr lang="zh-CN" altLang="en-US" dirty="0"/>
              <a:t>格式</a:t>
            </a:r>
            <a:endParaRPr lang="en-US" altLang="zh-CN" dirty="0"/>
          </a:p>
          <a:p>
            <a:pPr lvl="4"/>
            <a:r>
              <a:rPr lang="zh-CN" altLang="en-US" dirty="0"/>
              <a:t>一个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zh-CN" altLang="en-US" dirty="0"/>
              <a:t>文件就称之为一个模块</a:t>
            </a:r>
            <a:endParaRPr lang="en-US" altLang="zh-CN" dirty="0"/>
          </a:p>
          <a:p>
            <a:pPr lvl="4"/>
            <a:r>
              <a:rPr lang="en-US" altLang="zh-CN" dirty="0"/>
              <a:t>abc.py</a:t>
            </a:r>
            <a:r>
              <a:rPr lang="zh-CN" altLang="en-US" dirty="0"/>
              <a:t>文件又称为</a:t>
            </a:r>
            <a:r>
              <a:rPr lang="en-US" altLang="zh-CN" dirty="0" err="1"/>
              <a:t>abc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2"/>
            <a:r>
              <a:rPr lang="zh-CN" altLang="en-US" dirty="0"/>
              <a:t>应用模块</a:t>
            </a:r>
            <a:endParaRPr lang="en-US" altLang="zh-CN" dirty="0"/>
          </a:p>
          <a:p>
            <a:pPr lvl="4"/>
            <a:r>
              <a:rPr lang="en-US" altLang="zh-CN" dirty="0"/>
              <a:t>import </a:t>
            </a:r>
            <a:r>
              <a:rPr lang="zh-CN" altLang="en-US" dirty="0"/>
              <a:t>模块名，如</a:t>
            </a:r>
            <a:r>
              <a:rPr lang="en-US" altLang="zh-CN" dirty="0"/>
              <a:t>import </a:t>
            </a:r>
            <a:r>
              <a:rPr lang="en-US" altLang="zh-CN" dirty="0" err="1"/>
              <a:t>abc</a:t>
            </a:r>
            <a:endParaRPr lang="en-US" altLang="zh-CN" dirty="0"/>
          </a:p>
          <a:p>
            <a:pPr lvl="4"/>
            <a:r>
              <a:rPr lang="zh-CN" altLang="en-US" dirty="0"/>
              <a:t>调用模块中的函数：模块名</a:t>
            </a:r>
            <a:r>
              <a:rPr lang="en-US" altLang="zh-CN" dirty="0"/>
              <a:t>.</a:t>
            </a:r>
            <a:r>
              <a:rPr lang="zh-CN" altLang="en-US" dirty="0"/>
              <a:t>函数名</a:t>
            </a:r>
            <a:endParaRPr lang="en-US" altLang="zh-CN" dirty="0"/>
          </a:p>
          <a:p>
            <a:pPr lvl="2"/>
            <a:r>
              <a:rPr lang="zh-CN" altLang="en-US" dirty="0"/>
              <a:t>不同模块中函数可以同名</a:t>
            </a:r>
            <a:endParaRPr lang="en-US" altLang="zh-CN" dirty="0"/>
          </a:p>
          <a:p>
            <a:pPr lvl="2"/>
            <a:r>
              <a:rPr lang="zh-CN" altLang="en-US" dirty="0"/>
              <a:t>第三方模块，可以通过</a:t>
            </a:r>
            <a:r>
              <a:rPr lang="en-US" altLang="zh-CN" dirty="0" err="1"/>
              <a:t>conda</a:t>
            </a:r>
            <a:r>
              <a:rPr lang="zh-CN" altLang="en-US" dirty="0"/>
              <a:t>或</a:t>
            </a:r>
            <a:r>
              <a:rPr lang="en-US" altLang="zh-CN" dirty="0"/>
              <a:t>pip</a:t>
            </a:r>
            <a:r>
              <a:rPr lang="zh-CN" altLang="en-US" dirty="0"/>
              <a:t>安装</a:t>
            </a:r>
            <a:endParaRPr lang="en-US" altLang="zh-CN" dirty="0"/>
          </a:p>
          <a:p>
            <a:pPr lvl="4"/>
            <a:endParaRPr lang="en-US" altLang="zh-CN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92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600" dirty="0">
                <a:latin typeface="+mn-lt"/>
                <a:ea typeface="+mn-ea"/>
              </a:rPr>
              <a:t>在模块中添加</a:t>
            </a:r>
            <a:r>
              <a:rPr lang="en-US" altLang="zh-CN" sz="2600" dirty="0">
                <a:latin typeface="+mn-lt"/>
                <a:ea typeface="+mn-ea"/>
              </a:rPr>
              <a:t>if __name__==‘__main__’: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的妙用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9972F4-43B7-4697-DE12-C17124072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04864"/>
            <a:ext cx="695320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19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6</a:t>
            </a:r>
            <a:r>
              <a:rPr lang="zh-CN" altLang="en-US" sz="5400" dirty="0"/>
              <a:t>章 函数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93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en-US" altLang="zh-CN" sz="2600" dirty="0">
                <a:latin typeface="+mn-lt"/>
                <a:ea typeface="+mn-ea"/>
              </a:rPr>
              <a:t> __name__</a:t>
            </a:r>
            <a:r>
              <a:rPr lang="zh-CN" altLang="en-US" sz="2600" dirty="0">
                <a:latin typeface="+mn-lt"/>
                <a:ea typeface="+mn-ea"/>
              </a:rPr>
              <a:t>的含义</a:t>
            </a:r>
            <a:endParaRPr lang="en-US" altLang="zh-CN" sz="2600" dirty="0">
              <a:latin typeface="+mn-lt"/>
              <a:ea typeface="+mn-ea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模块属性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__name__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的值由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Python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解释器设定。</a:t>
            </a: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如果脚本文件是作为主程序调用，其值就设</a:t>
            </a: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'__main__’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如果是作为模块被其他文件导入，它的值就是其文件名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6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2467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7</a:t>
            </a:r>
            <a:r>
              <a:rPr lang="zh-CN" altLang="en-US" sz="5400" dirty="0"/>
              <a:t>章 面向对象编程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94</a:t>
            </a:fld>
            <a:endParaRPr lang="zh-CN" altLang="en-US" sz="24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7</a:t>
            </a:r>
            <a:r>
              <a:rPr lang="zh-CN" altLang="en-US" sz="5400" dirty="0"/>
              <a:t>章 面向对象编程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95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类</a:t>
            </a: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dirty="0"/>
              <a:t>类与模块</a:t>
            </a:r>
            <a:endParaRPr lang="en-US" altLang="zh-CN" dirty="0"/>
          </a:p>
          <a:p>
            <a:pPr lvl="4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dirty="0"/>
              <a:t>模块可以封装函数及类等信息</a:t>
            </a:r>
            <a:endParaRPr lang="en-US" altLang="zh-CN" dirty="0"/>
          </a:p>
          <a:p>
            <a:pPr lvl="4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dirty="0"/>
              <a:t>但模块没有继承、多态等特性</a:t>
            </a:r>
            <a:endParaRPr lang="en-US" altLang="zh-CN" dirty="0"/>
          </a:p>
          <a:p>
            <a:pPr lvl="4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dirty="0"/>
              <a:t>类除可用于封装代码外，还具有继承、多态等特性</a:t>
            </a:r>
            <a:endParaRPr lang="en-US" altLang="zh-CN" dirty="0"/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dirty="0"/>
              <a:t>定义类的格式</a:t>
            </a:r>
            <a:endParaRPr lang="en-US" altLang="zh-CN" dirty="0"/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dirty="0"/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dirty="0"/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dirty="0"/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dirty="0"/>
              <a:t>注意点</a:t>
            </a:r>
            <a:endParaRPr lang="en-US" altLang="zh-CN" dirty="0"/>
          </a:p>
          <a:p>
            <a:pPr lvl="4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dirty="0"/>
              <a:t>类名通常采用驼峰式命名方式</a:t>
            </a:r>
            <a:endParaRPr lang="en-US" altLang="zh-CN" dirty="0"/>
          </a:p>
          <a:p>
            <a:pPr lvl="4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dirty="0"/>
              <a:t>继承的父类列表可以为空，此时的圆括号可以省略。</a:t>
            </a:r>
            <a:endParaRPr lang="en-US" altLang="zh-CN" dirty="0"/>
          </a:p>
          <a:p>
            <a:pPr lvl="4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dirty="0"/>
              <a:t>即使父类列表为空，</a:t>
            </a:r>
            <a:r>
              <a:rPr lang="en-US" altLang="zh-CN" dirty="0"/>
              <a:t>Python3</a:t>
            </a:r>
            <a:r>
              <a:rPr lang="zh-CN" altLang="en-US" dirty="0"/>
              <a:t>将默认继承</a:t>
            </a:r>
            <a:r>
              <a:rPr lang="en-US" dirty="0"/>
              <a:t>object</a:t>
            </a:r>
            <a:r>
              <a:rPr lang="zh-CN" altLang="en-US" dirty="0"/>
              <a:t>类。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98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3571876"/>
            <a:ext cx="36004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75022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7</a:t>
            </a:r>
            <a:r>
              <a:rPr lang="zh-CN" altLang="en-US" sz="5400" dirty="0"/>
              <a:t>章 面向对象编程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96</a:t>
            </a:fld>
            <a:endParaRPr lang="zh-CN" altLang="en-US" sz="2400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44AD33C6-6B1F-B720-2377-91D3D718235A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75"/>
            <a:ext cx="8363272" cy="473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面向对象基本概念</a:t>
            </a: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类</a:t>
            </a:r>
            <a:r>
              <a:rPr lang="en-US" altLang="zh-CN" sz="2100" dirty="0">
                <a:latin typeface="+mn-lt"/>
                <a:ea typeface="+mn-ea"/>
              </a:rPr>
              <a:t>(Class): </a:t>
            </a: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用来描述具有相同的属性和方法的对象的集合。它定义了该集合中每个对象所共有的属性和方法。对象是类的实例。</a:t>
            </a: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类变量：</a:t>
            </a: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类变量在整个实例化的对象中是公用的。类变量定义在类中且在函数体之外。类变量通常不作为实例变量使用。</a:t>
            </a: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数据成员：</a:t>
            </a: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类变量或者实例变量</a:t>
            </a:r>
            <a:r>
              <a:rPr lang="en-US" altLang="zh-CN" sz="2100" dirty="0">
                <a:latin typeface="+mn-lt"/>
                <a:ea typeface="+mn-ea"/>
              </a:rPr>
              <a:t>, </a:t>
            </a:r>
            <a:r>
              <a:rPr lang="zh-CN" altLang="en-US" sz="2100" dirty="0">
                <a:latin typeface="+mn-lt"/>
                <a:ea typeface="+mn-ea"/>
              </a:rPr>
              <a:t>用于处理类及其实例对象的相关的数据</a:t>
            </a: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方法重写：</a:t>
            </a: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如果从父类继承的方法不能满足子类的需求，可以对其进行改写，这个过程叫方法的覆盖（</a:t>
            </a:r>
            <a:r>
              <a:rPr lang="en-US" altLang="zh-CN" sz="2100" dirty="0">
                <a:latin typeface="+mn-lt"/>
                <a:ea typeface="+mn-ea"/>
              </a:rPr>
              <a:t>override</a:t>
            </a:r>
            <a:r>
              <a:rPr lang="zh-CN" altLang="en-US" sz="2100" dirty="0">
                <a:latin typeface="+mn-lt"/>
                <a:ea typeface="+mn-ea"/>
              </a:rPr>
              <a:t>），也称为方法的重写</a:t>
            </a: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706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7</a:t>
            </a:r>
            <a:r>
              <a:rPr lang="zh-CN" altLang="en-US" sz="5400" dirty="0"/>
              <a:t>章 面向对象编程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97</a:t>
            </a:fld>
            <a:endParaRPr lang="zh-CN" altLang="en-US" sz="2400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44AD33C6-6B1F-B720-2377-91D3D718235A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75"/>
            <a:ext cx="8229600" cy="423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面向对象基本概念</a:t>
            </a: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局部变量：</a:t>
            </a: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定义在方法中的变量，只作用于当前实例的类。</a:t>
            </a: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实例变量：</a:t>
            </a:r>
            <a:endParaRPr lang="en-US" altLang="zh-CN" sz="2100" dirty="0">
              <a:latin typeface="+mn-lt"/>
              <a:ea typeface="+mn-ea"/>
            </a:endParaRPr>
          </a:p>
          <a:p>
            <a:pPr lvl="2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在类的声明中，属性是用变量来表示的。这种变量就称为实例变量，是在类声明的内部但是在类的其他成员方法之外声明的。</a:t>
            </a: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7885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7</a:t>
            </a:r>
            <a:r>
              <a:rPr lang="zh-CN" altLang="en-US" sz="5400" dirty="0"/>
              <a:t>章 面向对象编程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98</a:t>
            </a:fld>
            <a:endParaRPr lang="zh-CN" altLang="en-US" sz="2400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44AD33C6-6B1F-B720-2377-91D3D718235A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75"/>
            <a:ext cx="8363272" cy="485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面向对象基本概念</a:t>
            </a:r>
            <a:endParaRPr lang="en-US" altLang="zh-CN" sz="2100" dirty="0">
              <a:latin typeface="+mn-lt"/>
              <a:ea typeface="+mn-ea"/>
            </a:endParaRPr>
          </a:p>
          <a:p>
            <a:pPr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继承：</a:t>
            </a: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即一个派生类（</a:t>
            </a:r>
            <a:r>
              <a:rPr lang="en-US" altLang="zh-CN" sz="2100" dirty="0">
                <a:latin typeface="+mn-lt"/>
                <a:ea typeface="+mn-ea"/>
              </a:rPr>
              <a:t>derived class</a:t>
            </a:r>
            <a:r>
              <a:rPr lang="zh-CN" altLang="en-US" sz="2100" dirty="0">
                <a:latin typeface="+mn-lt"/>
                <a:ea typeface="+mn-ea"/>
              </a:rPr>
              <a:t>）继承基类（</a:t>
            </a:r>
            <a:r>
              <a:rPr lang="en-US" altLang="zh-CN" sz="2100" dirty="0">
                <a:latin typeface="+mn-lt"/>
                <a:ea typeface="+mn-ea"/>
              </a:rPr>
              <a:t>base class</a:t>
            </a:r>
            <a:r>
              <a:rPr lang="zh-CN" altLang="en-US" sz="2100" dirty="0">
                <a:latin typeface="+mn-lt"/>
                <a:ea typeface="+mn-ea"/>
              </a:rPr>
              <a:t>）的字段和方法。继承也允许把一个派生类的对象作为一个基类 对象对待。例如</a:t>
            </a:r>
            <a:r>
              <a:rPr lang="en-US" altLang="zh-CN" sz="2100" dirty="0">
                <a:latin typeface="+mn-lt"/>
                <a:ea typeface="+mn-ea"/>
              </a:rPr>
              <a:t>,</a:t>
            </a:r>
            <a:r>
              <a:rPr lang="zh-CN" altLang="en-US" sz="2100" dirty="0">
                <a:latin typeface="+mn-lt"/>
                <a:ea typeface="+mn-ea"/>
              </a:rPr>
              <a:t>有这样一个设计：一个</a:t>
            </a:r>
            <a:r>
              <a:rPr lang="en-US" altLang="zh-CN" sz="2100" dirty="0">
                <a:latin typeface="+mn-lt"/>
                <a:ea typeface="+mn-ea"/>
              </a:rPr>
              <a:t>Dog</a:t>
            </a:r>
            <a:r>
              <a:rPr lang="zh-CN" altLang="en-US" sz="2100" dirty="0">
                <a:latin typeface="+mn-lt"/>
                <a:ea typeface="+mn-ea"/>
              </a:rPr>
              <a:t>类型的对象派生自     </a:t>
            </a:r>
            <a:r>
              <a:rPr lang="en-US" altLang="zh-CN" sz="2100" dirty="0">
                <a:latin typeface="+mn-lt"/>
                <a:ea typeface="+mn-ea"/>
              </a:rPr>
              <a:t>Animal</a:t>
            </a:r>
            <a:r>
              <a:rPr lang="zh-CN" altLang="en-US" sz="2100" dirty="0">
                <a:latin typeface="+mn-lt"/>
                <a:ea typeface="+mn-ea"/>
              </a:rPr>
              <a:t>类，这是模 拟</a:t>
            </a:r>
            <a:r>
              <a:rPr lang="en-US" altLang="zh-CN" sz="2100" dirty="0">
                <a:latin typeface="+mn-lt"/>
                <a:ea typeface="+mn-ea"/>
              </a:rPr>
              <a:t>"</a:t>
            </a:r>
            <a:r>
              <a:rPr lang="zh-CN" altLang="en-US" sz="2100" dirty="0">
                <a:latin typeface="+mn-lt"/>
                <a:ea typeface="+mn-ea"/>
              </a:rPr>
              <a:t>是一个（</a:t>
            </a:r>
            <a:r>
              <a:rPr lang="en-US" altLang="zh-CN" sz="2100" dirty="0">
                <a:latin typeface="+mn-lt"/>
                <a:ea typeface="+mn-ea"/>
              </a:rPr>
              <a:t>is-a</a:t>
            </a:r>
            <a:r>
              <a:rPr lang="zh-CN" altLang="en-US" sz="2100" dirty="0">
                <a:latin typeface="+mn-lt"/>
                <a:ea typeface="+mn-ea"/>
              </a:rPr>
              <a:t>）</a:t>
            </a:r>
            <a:r>
              <a:rPr lang="en-US" altLang="zh-CN" sz="2100" dirty="0">
                <a:latin typeface="+mn-lt"/>
                <a:ea typeface="+mn-ea"/>
              </a:rPr>
              <a:t>"</a:t>
            </a:r>
            <a:r>
              <a:rPr lang="zh-CN" altLang="en-US" sz="2100" dirty="0">
                <a:latin typeface="+mn-lt"/>
                <a:ea typeface="+mn-ea"/>
              </a:rPr>
              <a:t>关系（例图，</a:t>
            </a:r>
            <a:r>
              <a:rPr lang="en-US" altLang="zh-CN" sz="2100" dirty="0">
                <a:latin typeface="+mn-lt"/>
                <a:ea typeface="+mn-ea"/>
              </a:rPr>
              <a:t>Dog</a:t>
            </a:r>
            <a:r>
              <a:rPr lang="zh-CN" altLang="en-US" sz="2100" dirty="0">
                <a:latin typeface="+mn-lt"/>
                <a:ea typeface="+mn-ea"/>
              </a:rPr>
              <a:t>是一 个</a:t>
            </a:r>
            <a:r>
              <a:rPr lang="en-US" altLang="zh-CN" sz="2100" dirty="0">
                <a:latin typeface="+mn-lt"/>
                <a:ea typeface="+mn-ea"/>
              </a:rPr>
              <a:t>Animal</a:t>
            </a:r>
            <a:r>
              <a:rPr lang="zh-CN" altLang="en-US" sz="2100" dirty="0">
                <a:latin typeface="+mn-lt"/>
                <a:ea typeface="+mn-ea"/>
              </a:rPr>
              <a:t>）</a:t>
            </a:r>
            <a:endParaRPr lang="en-US" altLang="zh-CN" sz="2100" dirty="0">
              <a:latin typeface="+mn-lt"/>
              <a:ea typeface="+mn-ea"/>
            </a:endParaRPr>
          </a:p>
          <a:p>
            <a:pPr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实例化：</a:t>
            </a: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创建一个类的实例，类的具体对象。</a:t>
            </a:r>
          </a:p>
          <a:p>
            <a:pPr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方法：</a:t>
            </a: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类中定义的函数。</a:t>
            </a:r>
          </a:p>
          <a:p>
            <a:pPr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对象：</a:t>
            </a: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通过类定义的数据结构实例。对象包括两个数据成员（类变量和实例变量）和方法。</a:t>
            </a: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marL="914400" marR="0" lvl="2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tabLst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3202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7</a:t>
            </a:r>
            <a:r>
              <a:rPr lang="zh-CN" altLang="en-US" sz="5400" dirty="0"/>
              <a:t>章 面向对象编程</a:t>
            </a:r>
            <a:endParaRPr lang="en-US" altLang="zh-CN" sz="5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99</a:t>
            </a:fld>
            <a:endParaRPr lang="zh-CN" altLang="en-US" sz="2400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57200" y="1500175"/>
            <a:ext cx="8229600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100" dirty="0">
                <a:latin typeface="+mn-lt"/>
                <a:ea typeface="+mn-ea"/>
              </a:rPr>
              <a:t>创建类示例</a:t>
            </a: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endParaRPr lang="en-US" altLang="zh-CN" sz="2100" dirty="0">
              <a:latin typeface="+mn-lt"/>
              <a:ea typeface="+mn-ea"/>
            </a:endParaRPr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400" dirty="0"/>
              <a:t>名字为</a:t>
            </a:r>
            <a:r>
              <a:rPr lang="en-US" altLang="zh-CN" sz="2400" dirty="0"/>
              <a:t>__init__</a:t>
            </a:r>
            <a:r>
              <a:rPr lang="zh-CN" altLang="en-US" sz="2400" dirty="0"/>
              <a:t>的方法就是类的构造函数或初始化方法，实例化类时，将自动调用该构造函数。</a:t>
            </a:r>
            <a:endParaRPr lang="en-US" altLang="zh-CN" sz="2400" dirty="0"/>
          </a:p>
          <a:p>
            <a:pPr lvl="1"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</a:pPr>
            <a:r>
              <a:rPr lang="zh-CN" altLang="en-US" sz="2400" dirty="0">
                <a:latin typeface="+mn-lt"/>
                <a:ea typeface="+mn-ea"/>
              </a:rPr>
              <a:t>实例函数的第一个参数是</a:t>
            </a:r>
            <a:r>
              <a:rPr lang="en-US" altLang="zh-CN" sz="2400" dirty="0">
                <a:latin typeface="+mn-lt"/>
                <a:ea typeface="+mn-ea"/>
              </a:rPr>
              <a:t>self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928802"/>
            <a:ext cx="48291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txDef>
      <a:spPr>
        <a:noFill/>
      </a:spPr>
      <a:bodyPr wrap="square" lIns="0" tIns="0" rIns="0" rtlCol="0">
        <a:spAutoFit/>
      </a:bodyPr>
      <a:lstStyle>
        <a:defPPr algn="l">
          <a:lnSpc>
            <a:spcPts val="2000"/>
          </a:lnSpc>
          <a:defRPr sz="1600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  <a:cs typeface="Courier New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流畅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27736</TotalTime>
  <Words>12185</Words>
  <Application>Microsoft Office PowerPoint</Application>
  <PresentationFormat>全屏显示(4:3)</PresentationFormat>
  <Paragraphs>2245</Paragraphs>
  <Slides>205</Slides>
  <Notes>204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205</vt:i4>
      </vt:variant>
    </vt:vector>
  </HeadingPairs>
  <TitlesOfParts>
    <vt:vector size="220" baseType="lpstr">
      <vt:lpstr>-apple-system</vt:lpstr>
      <vt:lpstr>Arial Unicode MS</vt:lpstr>
      <vt:lpstr>Helvetica Neue</vt:lpstr>
      <vt:lpstr>等线</vt:lpstr>
      <vt:lpstr>宋体</vt:lpstr>
      <vt:lpstr>微软雅黑</vt:lpstr>
      <vt:lpstr>微软雅黑</vt:lpstr>
      <vt:lpstr>Arial</vt:lpstr>
      <vt:lpstr>Calibri</vt:lpstr>
      <vt:lpstr>Cambria Math</vt:lpstr>
      <vt:lpstr>Constantia</vt:lpstr>
      <vt:lpstr>Times New Roman</vt:lpstr>
      <vt:lpstr>Wingdings 2</vt:lpstr>
      <vt:lpstr>流畅</vt:lpstr>
      <vt:lpstr>Visio</vt:lpstr>
      <vt:lpstr>《Python入门到人工智能实战》                                       各章导读</vt:lpstr>
      <vt:lpstr> 本书内容</vt:lpstr>
      <vt:lpstr>    目  录</vt:lpstr>
      <vt:lpstr>第1章 安装配置</vt:lpstr>
      <vt:lpstr>第1章 安装配置</vt:lpstr>
      <vt:lpstr>第1章 安装配置</vt:lpstr>
      <vt:lpstr>第1章 安装配置</vt:lpstr>
      <vt:lpstr>第1章 安装配置</vt:lpstr>
      <vt:lpstr>第1章 安装配置</vt:lpstr>
      <vt:lpstr>第1章 安装配置</vt:lpstr>
      <vt:lpstr>第1章 安装配置</vt:lpstr>
      <vt:lpstr>第1章 安装配置</vt:lpstr>
      <vt:lpstr>第1章 安装配置</vt:lpstr>
      <vt:lpstr>第1章 安装配置</vt:lpstr>
      <vt:lpstr>第1章 安装配置</vt:lpstr>
      <vt:lpstr>第1章 安装配置</vt:lpstr>
      <vt:lpstr>第2章 变量和数据类型</vt:lpstr>
      <vt:lpstr>第2章 变量和数据类型</vt:lpstr>
      <vt:lpstr>第2章 变量和数据类型</vt:lpstr>
      <vt:lpstr>第2章 变量和数据类型</vt:lpstr>
      <vt:lpstr>第2章 变量和数据类型</vt:lpstr>
      <vt:lpstr>第2章 变量和数据类型</vt:lpstr>
      <vt:lpstr>第2章 变量和数据类型</vt:lpstr>
      <vt:lpstr>第2章 变量和数据类型</vt:lpstr>
      <vt:lpstr>第2章 变量和数据类型</vt:lpstr>
      <vt:lpstr>第2章 变量和数据类型</vt:lpstr>
      <vt:lpstr>第2章 变量和数据类型</vt:lpstr>
      <vt:lpstr>第2章 变量和数据类型</vt:lpstr>
      <vt:lpstr>第2章 变量和数据类型</vt:lpstr>
      <vt:lpstr>第2章 变量和数据类型</vt:lpstr>
      <vt:lpstr>第3章 列表和元组</vt:lpstr>
      <vt:lpstr>第3章 列表和元组</vt:lpstr>
      <vt:lpstr>第3章 列表和元组</vt:lpstr>
      <vt:lpstr>第3章 列表和元组</vt:lpstr>
      <vt:lpstr>第3章 列表和元组</vt:lpstr>
      <vt:lpstr>第3章 列表和元组</vt:lpstr>
      <vt:lpstr>第3章 列表和元组</vt:lpstr>
      <vt:lpstr>第3章 列表和元组</vt:lpstr>
      <vt:lpstr>第3章 列表和元组</vt:lpstr>
      <vt:lpstr>第3章 列表和元组</vt:lpstr>
      <vt:lpstr>第3章 列表和元组</vt:lpstr>
      <vt:lpstr>第3章 列表和元组</vt:lpstr>
      <vt:lpstr>第4章 if语句和循环语句</vt:lpstr>
      <vt:lpstr>第4章 if语句和循环语句</vt:lpstr>
      <vt:lpstr>第4章 if语句和循环语句</vt:lpstr>
      <vt:lpstr>第4章 if语句和循环语句</vt:lpstr>
      <vt:lpstr>第4章 if语句和循环语句</vt:lpstr>
      <vt:lpstr>第4章 if语句和循环语句</vt:lpstr>
      <vt:lpstr>第4章 if语句和循环语句</vt:lpstr>
      <vt:lpstr>第4章 if语句和循环语句</vt:lpstr>
      <vt:lpstr>第4章 if语句和循环语句</vt:lpstr>
      <vt:lpstr>第4章 if语句和循环语句</vt:lpstr>
      <vt:lpstr>第4章 if语句和循环语句</vt:lpstr>
      <vt:lpstr>第4章 if语句和循环语句</vt:lpstr>
      <vt:lpstr>第4章 if语句和循环语句</vt:lpstr>
      <vt:lpstr>第5章 字典和集合</vt:lpstr>
      <vt:lpstr>第5章 字典和集合</vt:lpstr>
      <vt:lpstr>第5章 字典和集合</vt:lpstr>
      <vt:lpstr>第5章 字典和集合</vt:lpstr>
      <vt:lpstr>第5章 字典和集合</vt:lpstr>
      <vt:lpstr>第5章 字典和集合</vt:lpstr>
      <vt:lpstr>第5章 字典和集合</vt:lpstr>
      <vt:lpstr>第5章 字典和集合</vt:lpstr>
      <vt:lpstr>第5章 字典和集合</vt:lpstr>
      <vt:lpstr>第5章 字典和集合</vt:lpstr>
      <vt:lpstr>第3、5章  数据结构小结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第6章 函数</vt:lpstr>
      <vt:lpstr>第7章 面向对象编程</vt:lpstr>
      <vt:lpstr>第7章 面向对象编程</vt:lpstr>
      <vt:lpstr>第7章 面向对象编程</vt:lpstr>
      <vt:lpstr>第7章 面向对象编程</vt:lpstr>
      <vt:lpstr>第7章 面向对象编程</vt:lpstr>
      <vt:lpstr>第7章 面向对象编程</vt:lpstr>
      <vt:lpstr>第7章 面向对象编程</vt:lpstr>
      <vt:lpstr>第7章 面向对象编程</vt:lpstr>
      <vt:lpstr>第8章 文件与异常</vt:lpstr>
      <vt:lpstr>第8章 文件与异常</vt:lpstr>
      <vt:lpstr>第8章 文件与异常</vt:lpstr>
      <vt:lpstr>第8章 文件与异常</vt:lpstr>
      <vt:lpstr>第8章 文件与异常</vt:lpstr>
      <vt:lpstr>第8章 文件与异常</vt:lpstr>
      <vt:lpstr>第9章 NumPy基础</vt:lpstr>
      <vt:lpstr>第9章 NumPy基础</vt:lpstr>
      <vt:lpstr>第9章 NumPy基础</vt:lpstr>
      <vt:lpstr>第9章 NumPy基础</vt:lpstr>
      <vt:lpstr>第9章 NumPy基础</vt:lpstr>
      <vt:lpstr>第9章 NumPy基础</vt:lpstr>
      <vt:lpstr>第9章 NumPy基础</vt:lpstr>
      <vt:lpstr>第9章 NumPy基础</vt:lpstr>
      <vt:lpstr>第9章 NumPy基础</vt:lpstr>
      <vt:lpstr>第9章 NumPy基础</vt:lpstr>
      <vt:lpstr>第9章 NumPy基础</vt:lpstr>
      <vt:lpstr>第9章 NumPy基础</vt:lpstr>
      <vt:lpstr>第10章 Pandas基础</vt:lpstr>
      <vt:lpstr>第10章 Pandas基础</vt:lpstr>
      <vt:lpstr>第10章 Pandas基础</vt:lpstr>
      <vt:lpstr>第10章 Pandas基础</vt:lpstr>
      <vt:lpstr>第10章 Pandas基础</vt:lpstr>
      <vt:lpstr>第10章 Pandas基础</vt:lpstr>
      <vt:lpstr>第10章 Pandas基础</vt:lpstr>
      <vt:lpstr>第10章 Pandas基础</vt:lpstr>
      <vt:lpstr>第10章 Pandas基础</vt:lpstr>
      <vt:lpstr>第11章 数据可视化</vt:lpstr>
      <vt:lpstr>第11章 数据可视化</vt:lpstr>
      <vt:lpstr>第11章 数据可视化</vt:lpstr>
      <vt:lpstr>第11章 数据可视化</vt:lpstr>
      <vt:lpstr>第11章 数据可视化</vt:lpstr>
      <vt:lpstr>第11章 数据可视化</vt:lpstr>
      <vt:lpstr>第11章 数据可视化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第12章 机器学习基础</vt:lpstr>
      <vt:lpstr>第13章 神经网络</vt:lpstr>
      <vt:lpstr>第13章 神经网络</vt:lpstr>
      <vt:lpstr>第13章 神经网络</vt:lpstr>
      <vt:lpstr>第13章 神经网络</vt:lpstr>
      <vt:lpstr>第13章 神经网络</vt:lpstr>
      <vt:lpstr>第13章 神经网络</vt:lpstr>
      <vt:lpstr>第13章 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第14章 用PyTorch实现神经网络</vt:lpstr>
      <vt:lpstr>第15章 卷积神经网络</vt:lpstr>
      <vt:lpstr>第15章 卷积神经网络</vt:lpstr>
      <vt:lpstr>第15章 卷积神经网络</vt:lpstr>
      <vt:lpstr>第15章 卷积神经网络</vt:lpstr>
      <vt:lpstr>第15章 卷积神经网络</vt:lpstr>
      <vt:lpstr>第15章 卷积神经网络</vt:lpstr>
      <vt:lpstr>第15章 卷积神经网络</vt:lpstr>
      <vt:lpstr>第15章 卷积神经网络</vt:lpstr>
      <vt:lpstr>第15章 卷积神经网络</vt:lpstr>
      <vt:lpstr>第15章 卷积神经网络</vt:lpstr>
      <vt:lpstr>第16章 提升模型性能的               几种技巧</vt:lpstr>
      <vt:lpstr>第16章 提升模型性能的几种技巧</vt:lpstr>
      <vt:lpstr>第16章 提升模型性能的几种技巧</vt:lpstr>
      <vt:lpstr>第16章 提升模型性能的几种技巧</vt:lpstr>
      <vt:lpstr>第16章 提升模型性能的几种技巧</vt:lpstr>
      <vt:lpstr>第16章 提升模型性能的几种技巧</vt:lpstr>
      <vt:lpstr>第16章 提升模型性能的几种技巧</vt:lpstr>
      <vt:lpstr>第17章 Keras入门</vt:lpstr>
      <vt:lpstr>第17章 Keras入门</vt:lpstr>
      <vt:lpstr>第17章 Keras入门</vt:lpstr>
      <vt:lpstr>第17章 Keras入门</vt:lpstr>
      <vt:lpstr>第18章 用Keras实现图像识别（1）</vt:lpstr>
      <vt:lpstr>第18章 用Keras实现图像识别（2）</vt:lpstr>
      <vt:lpstr>第19章 用Keras实现迁移学习（1）</vt:lpstr>
      <vt:lpstr>第20章 用Keras实现风格迁移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wudong</dc:creator>
  <cp:lastModifiedBy>wu maogui</cp:lastModifiedBy>
  <cp:revision>1751</cp:revision>
  <dcterms:created xsi:type="dcterms:W3CDTF">2015-07-26T09:57:01Z</dcterms:created>
  <dcterms:modified xsi:type="dcterms:W3CDTF">2023-03-31T04:56:08Z</dcterms:modified>
</cp:coreProperties>
</file>